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2" r:id="rId1"/>
  </p:sldMasterIdLst>
  <p:notesMasterIdLst>
    <p:notesMasterId r:id="rId63"/>
  </p:notesMasterIdLst>
  <p:sldIdLst>
    <p:sldId id="256" r:id="rId2"/>
    <p:sldId id="257" r:id="rId3"/>
    <p:sldId id="258" r:id="rId4"/>
    <p:sldId id="259" r:id="rId5"/>
    <p:sldId id="260" r:id="rId6"/>
    <p:sldId id="266" r:id="rId7"/>
    <p:sldId id="265" r:id="rId8"/>
    <p:sldId id="278" r:id="rId9"/>
    <p:sldId id="287" r:id="rId10"/>
    <p:sldId id="289" r:id="rId11"/>
    <p:sldId id="290" r:id="rId12"/>
    <p:sldId id="288" r:id="rId13"/>
    <p:sldId id="280" r:id="rId14"/>
    <p:sldId id="268" r:id="rId15"/>
    <p:sldId id="261" r:id="rId16"/>
    <p:sldId id="271" r:id="rId17"/>
    <p:sldId id="273" r:id="rId18"/>
    <p:sldId id="267" r:id="rId19"/>
    <p:sldId id="285" r:id="rId20"/>
    <p:sldId id="281" r:id="rId21"/>
    <p:sldId id="275" r:id="rId22"/>
    <p:sldId id="284" r:id="rId23"/>
    <p:sldId id="292" r:id="rId24"/>
    <p:sldId id="298" r:id="rId25"/>
    <p:sldId id="299" r:id="rId26"/>
    <p:sldId id="276" r:id="rId27"/>
    <p:sldId id="286" r:id="rId28"/>
    <p:sldId id="294" r:id="rId29"/>
    <p:sldId id="293" r:id="rId30"/>
    <p:sldId id="277" r:id="rId31"/>
    <p:sldId id="295" r:id="rId32"/>
    <p:sldId id="282" r:id="rId33"/>
    <p:sldId id="296" r:id="rId34"/>
    <p:sldId id="297" r:id="rId35"/>
    <p:sldId id="269" r:id="rId36"/>
    <p:sldId id="270" r:id="rId37"/>
    <p:sldId id="300" r:id="rId38"/>
    <p:sldId id="301" r:id="rId39"/>
    <p:sldId id="302" r:id="rId40"/>
    <p:sldId id="303" r:id="rId41"/>
    <p:sldId id="304" r:id="rId42"/>
    <p:sldId id="283" r:id="rId43"/>
    <p:sldId id="305" r:id="rId44"/>
    <p:sldId id="306" r:id="rId45"/>
    <p:sldId id="307" r:id="rId46"/>
    <p:sldId id="308" r:id="rId47"/>
    <p:sldId id="309" r:id="rId48"/>
    <p:sldId id="310" r:id="rId49"/>
    <p:sldId id="311" r:id="rId50"/>
    <p:sldId id="312" r:id="rId51"/>
    <p:sldId id="272" r:id="rId52"/>
    <p:sldId id="274" r:id="rId53"/>
    <p:sldId id="313" r:id="rId54"/>
    <p:sldId id="314" r:id="rId55"/>
    <p:sldId id="315" r:id="rId56"/>
    <p:sldId id="264" r:id="rId57"/>
    <p:sldId id="316" r:id="rId58"/>
    <p:sldId id="317" r:id="rId59"/>
    <p:sldId id="318" r:id="rId60"/>
    <p:sldId id="279" r:id="rId61"/>
    <p:sldId id="31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0"/>
    <p:restoredTop sz="73124"/>
  </p:normalViewPr>
  <p:slideViewPr>
    <p:cSldViewPr snapToGrid="0" snapToObjects="1">
      <p:cViewPr varScale="1">
        <p:scale>
          <a:sx n="70" d="100"/>
          <a:sy n="70" d="100"/>
        </p:scale>
        <p:origin x="1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6D7746-E873-C940-B041-38CE463E2C71}" type="datetimeFigureOut">
              <a:rPr lang="en-US" smtClean="0"/>
              <a:t>12/10/18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775E9-387A-1347-BD79-63EB57386997}" type="slidenum">
              <a:rPr lang="en-US" smtClean="0"/>
              <a:t>‹#›</a:t>
            </a:fld>
            <a:endParaRPr lang="en-US"/>
          </a:p>
        </p:txBody>
      </p:sp>
    </p:spTree>
    <p:extLst>
      <p:ext uri="{BB962C8B-B14F-4D97-AF65-F5344CB8AC3E}">
        <p14:creationId xmlns:p14="http://schemas.microsoft.com/office/powerpoint/2010/main" val="783674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傅里叶变换把一个与时间有关的信号</a:t>
            </a:r>
            <a:r>
              <a:rPr lang="en-US" altLang="zh-CN" dirty="0"/>
              <a:t>x(t)</a:t>
            </a:r>
            <a:r>
              <a:rPr lang="zh-CN" altLang="en-US" dirty="0"/>
              <a:t>分解成一组用频率来描述的部分。</a:t>
            </a:r>
            <a:endParaRPr lang="en-US" altLang="zh-CN" dirty="0"/>
          </a:p>
          <a:p>
            <a:r>
              <a:rPr lang="zh-CN" altLang="en-US" dirty="0"/>
              <a:t>数学的形式：乘以一个函数再积分得到</a:t>
            </a:r>
            <a:r>
              <a:rPr lang="en-US" altLang="zh-CN" dirty="0"/>
              <a:t>x(f)</a:t>
            </a:r>
            <a:r>
              <a:rPr lang="zh-CN" altLang="en-US" dirty="0"/>
              <a:t>，注意欧拉公式，结果是复数，复数域表示相位</a:t>
            </a:r>
            <a:endParaRPr lang="en-US" altLang="zh-CN" dirty="0"/>
          </a:p>
          <a:p>
            <a:r>
              <a:rPr lang="zh-CN" altLang="en-US" dirty="0"/>
              <a:t>直观解释：把时间波形转换成频率波形</a:t>
            </a:r>
            <a:endParaRPr lang="en-US" altLang="zh-CN" dirty="0"/>
          </a:p>
          <a:p>
            <a:r>
              <a:rPr lang="zh-CN" altLang="en-US" dirty="0"/>
              <a:t>右边的例子，有相位和没</a:t>
            </a:r>
            <a:r>
              <a:rPr lang="zh-CN" altLang="en-US"/>
              <a:t>相位的情况</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3</a:t>
            </a:fld>
            <a:endParaRPr lang="en-US"/>
          </a:p>
        </p:txBody>
      </p:sp>
    </p:spTree>
    <p:extLst>
      <p:ext uri="{BB962C8B-B14F-4D97-AF65-F5344CB8AC3E}">
        <p14:creationId xmlns:p14="http://schemas.microsoft.com/office/powerpoint/2010/main" val="1738355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最后我们来看一个任意图片的频谱图。</a:t>
            </a:r>
            <a:endParaRPr lang="en-US" altLang="zh-CN" dirty="0"/>
          </a:p>
          <a:p>
            <a:r>
              <a:rPr lang="zh-CN" altLang="en-US" dirty="0"/>
              <a:t>如果任意给定一张图，也可以分析出他的频谱，但阐释起来就比较困难了。</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12</a:t>
            </a:fld>
            <a:endParaRPr lang="en-US"/>
          </a:p>
        </p:txBody>
      </p:sp>
    </p:spTree>
    <p:extLst>
      <p:ext uri="{BB962C8B-B14F-4D97-AF65-F5344CB8AC3E}">
        <p14:creationId xmlns:p14="http://schemas.microsoft.com/office/powerpoint/2010/main" val="2618631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噪声，是一个随机信号</a:t>
            </a:r>
            <a:endParaRPr lang="en-US" altLang="zh-CN" dirty="0"/>
          </a:p>
          <a:p>
            <a:r>
              <a:rPr lang="zh-CN" altLang="en-US" dirty="0"/>
              <a:t>从离散的角度看，是一组随机变量序列，也就是一个随机过程</a:t>
            </a:r>
            <a:endParaRPr lang="en-US" altLang="zh-CN" dirty="0"/>
          </a:p>
          <a:p>
            <a:r>
              <a:rPr lang="zh-CN" altLang="en-US" dirty="0"/>
              <a:t>不同的噪声有不同的性质</a:t>
            </a:r>
            <a:endParaRPr lang="en-US" altLang="zh-CN" dirty="0"/>
          </a:p>
          <a:p>
            <a:r>
              <a:rPr lang="zh-CN" altLang="en-US" dirty="0"/>
              <a:t>比如，白噪声就满足：任意随机变量的均值相同，任意两个随机变量的协方差是定值</a:t>
            </a:r>
            <a:endParaRPr lang="en-US" altLang="zh-CN" dirty="0"/>
          </a:p>
          <a:p>
            <a:r>
              <a:rPr lang="zh-CN" altLang="en-US" dirty="0"/>
              <a:t>对于噪声，也可以对其做傅里叶分析，得到其功率谱。</a:t>
            </a:r>
            <a:endParaRPr lang="en-US" altLang="zh-CN" dirty="0"/>
          </a:p>
          <a:p>
            <a:r>
              <a:rPr lang="zh-CN" altLang="en-US" dirty="0"/>
              <a:t>对于白噪声而言，在不同的频率上，他的功率密度是相同的</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14</a:t>
            </a:fld>
            <a:endParaRPr lang="en-US"/>
          </a:p>
        </p:txBody>
      </p:sp>
    </p:spTree>
    <p:extLst>
      <p:ext uri="{BB962C8B-B14F-4D97-AF65-F5344CB8AC3E}">
        <p14:creationId xmlns:p14="http://schemas.microsoft.com/office/powerpoint/2010/main" val="195585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这里是维基百科上的</a:t>
            </a:r>
            <a:r>
              <a:rPr lang="en-US" altLang="zh-CN" dirty="0"/>
              <a:t>White</a:t>
            </a:r>
            <a:r>
              <a:rPr lang="zh-CN" altLang="en-US" dirty="0"/>
              <a:t> </a:t>
            </a:r>
            <a:r>
              <a:rPr lang="en-US" altLang="zh-CN" dirty="0"/>
              <a:t>Noise</a:t>
            </a:r>
            <a:r>
              <a:rPr lang="zh-CN" altLang="en-US" dirty="0"/>
              <a:t>和</a:t>
            </a:r>
            <a:r>
              <a:rPr lang="en-US" altLang="zh-CN" dirty="0"/>
              <a:t>Blue</a:t>
            </a:r>
            <a:r>
              <a:rPr lang="zh-CN" altLang="en-US" dirty="0"/>
              <a:t> </a:t>
            </a:r>
            <a:r>
              <a:rPr lang="en-US" altLang="zh-CN" dirty="0"/>
              <a:t>Noise</a:t>
            </a:r>
            <a:r>
              <a:rPr lang="zh-CN" altLang="en-US" dirty="0"/>
              <a:t>的功率谱图。</a:t>
            </a:r>
            <a:endParaRPr lang="en-US" altLang="zh-CN" dirty="0"/>
          </a:p>
          <a:p>
            <a:r>
              <a:rPr lang="zh-CN" altLang="en-US" dirty="0"/>
              <a:t>白噪声的功率谱图在不同的频率上大概是定值</a:t>
            </a:r>
            <a:endParaRPr lang="en-US" altLang="zh-CN" dirty="0"/>
          </a:p>
          <a:p>
            <a:r>
              <a:rPr lang="zh-CN" altLang="en-US" dirty="0"/>
              <a:t>白噪声也有着严格的数学定义</a:t>
            </a:r>
            <a:endParaRPr lang="en-US" altLang="zh-CN" dirty="0"/>
          </a:p>
          <a:p>
            <a:r>
              <a:rPr lang="zh-CN" altLang="en-US" dirty="0"/>
              <a:t>然而，蓝噪声的定义就有些模糊。广义的蓝噪声就是指具有在低频段功率密度低，高频端功率密度高的噪声。</a:t>
            </a:r>
            <a:endParaRPr lang="en-US" altLang="zh-CN" dirty="0"/>
          </a:p>
          <a:p>
            <a:r>
              <a:rPr lang="zh-CN" altLang="en-US" dirty="0"/>
              <a:t>但是，在图形学中，蓝噪声的通常定义更窄一些，稍后会解释</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15</a:t>
            </a:fld>
            <a:endParaRPr lang="en-US"/>
          </a:p>
        </p:txBody>
      </p:sp>
    </p:spTree>
    <p:extLst>
      <p:ext uri="{BB962C8B-B14F-4D97-AF65-F5344CB8AC3E}">
        <p14:creationId xmlns:p14="http://schemas.microsoft.com/office/powerpoint/2010/main" val="646847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图形学中，蓝噪声采样是一类问题，它的目标是生成一组采样使得这个采样的功率谱图符合蓝噪声的性质。</a:t>
            </a:r>
            <a:endParaRPr lang="en-US" altLang="zh-CN" dirty="0"/>
          </a:p>
          <a:p>
            <a:r>
              <a:rPr lang="zh-CN" altLang="en-US" dirty="0"/>
              <a:t>这样的采样有什么好处呢：它的采样结果，既是随机的，又是均匀分布的，如图所示</a:t>
            </a:r>
            <a:endParaRPr lang="en-US" altLang="zh-CN" dirty="0"/>
          </a:p>
          <a:p>
            <a:r>
              <a:rPr lang="zh-CN" altLang="en-US" dirty="0"/>
              <a:t>这种分布，据说非常接近人类视网膜细胞的分布</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16</a:t>
            </a:fld>
            <a:endParaRPr lang="en-US"/>
          </a:p>
        </p:txBody>
      </p:sp>
    </p:spTree>
    <p:extLst>
      <p:ext uri="{BB962C8B-B14F-4D97-AF65-F5344CB8AC3E}">
        <p14:creationId xmlns:p14="http://schemas.microsoft.com/office/powerpoint/2010/main" val="3527558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现在让我们详细看一下蓝噪声采样的功率谱图：</a:t>
            </a:r>
            <a:endParaRPr lang="en-US" altLang="zh-CN" dirty="0"/>
          </a:p>
          <a:p>
            <a:r>
              <a:rPr lang="zh-CN" altLang="en-US" dirty="0"/>
              <a:t>回忆一下之前学习的</a:t>
            </a:r>
            <a:r>
              <a:rPr lang="en-US" altLang="zh-CN" dirty="0"/>
              <a:t>2D</a:t>
            </a:r>
            <a:r>
              <a:rPr lang="zh-CN" altLang="en-US" dirty="0"/>
              <a:t>频谱图中，离原点的距离越近的点频率越低，像这样一圈圈往外频率越来越高</a:t>
            </a:r>
            <a:endParaRPr lang="en-US" altLang="zh-CN" dirty="0"/>
          </a:p>
          <a:p>
            <a:r>
              <a:rPr lang="zh-CN" altLang="en-US" dirty="0"/>
              <a:t>它符合广义的蓝噪声定义：低频几乎没有能量，能量集中在高频</a:t>
            </a:r>
            <a:endParaRPr lang="en-US" altLang="zh-CN" dirty="0"/>
          </a:p>
          <a:p>
            <a:r>
              <a:rPr lang="zh-CN" altLang="en-US" dirty="0"/>
              <a:t>他还具有一些额外的性质：一是有独特的一个个波峰，二是它的频谱几乎是各项同性的</a:t>
            </a:r>
            <a:endParaRPr lang="en-US" altLang="zh-CN" dirty="0"/>
          </a:p>
          <a:p>
            <a:r>
              <a:rPr lang="zh-CN" altLang="en-US" dirty="0"/>
              <a:t>功率谱图的性质是分析一个蓝噪声采样方法的重要</a:t>
            </a:r>
            <a:r>
              <a:rPr lang="en-US" altLang="zh-CN" dirty="0"/>
              <a:t>Evaluation</a:t>
            </a:r>
            <a:r>
              <a:rPr lang="zh-CN" altLang="en-US" dirty="0"/>
              <a:t>标准</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17</a:t>
            </a:fld>
            <a:endParaRPr lang="en-US"/>
          </a:p>
        </p:txBody>
      </p:sp>
    </p:spTree>
    <p:extLst>
      <p:ext uri="{BB962C8B-B14F-4D97-AF65-F5344CB8AC3E}">
        <p14:creationId xmlns:p14="http://schemas.microsoft.com/office/powerpoint/2010/main" val="3494707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这儿总结了一个蓝噪声采样的例子。左边是一组采样点，中间是一个频谱图，右上描述了频谱图沿原点向外的功率波形，右下描述了它在不同方向的各项异性程度</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18</a:t>
            </a:fld>
            <a:endParaRPr lang="en-US"/>
          </a:p>
        </p:txBody>
      </p:sp>
    </p:spTree>
    <p:extLst>
      <p:ext uri="{BB962C8B-B14F-4D97-AF65-F5344CB8AC3E}">
        <p14:creationId xmlns:p14="http://schemas.microsoft.com/office/powerpoint/2010/main" val="247128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需要特别指出的是，蓝噪声采样方法绝不局限于</a:t>
            </a:r>
            <a:r>
              <a:rPr lang="en-US" altLang="zh-CN" dirty="0"/>
              <a:t>2d</a:t>
            </a:r>
            <a:r>
              <a:rPr lang="zh-CN" altLang="en-US" dirty="0"/>
              <a:t>的情况，</a:t>
            </a:r>
            <a:endParaRPr lang="en-US" altLang="zh-CN" dirty="0"/>
          </a:p>
          <a:p>
            <a:r>
              <a:rPr lang="zh-CN" altLang="en-US" dirty="0"/>
              <a:t>而是可以扩展到任意情况，包括三维、高维、甚至可以是</a:t>
            </a:r>
            <a:r>
              <a:rPr lang="en-US" altLang="zh-CN" dirty="0"/>
              <a:t>3D</a:t>
            </a:r>
            <a:r>
              <a:rPr lang="zh-CN" altLang="en-US" dirty="0"/>
              <a:t>曲面，如在右边的兔子模型上采样均匀的点来对其做三角化。</a:t>
            </a:r>
            <a:endParaRPr lang="en-US" altLang="zh-CN" dirty="0"/>
          </a:p>
          <a:p>
            <a:r>
              <a:rPr lang="zh-CN" altLang="en-US" dirty="0"/>
              <a:t>当然，高维和曲面的采样的复杂度和难度都会高得多</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19</a:t>
            </a:fld>
            <a:endParaRPr lang="en-US"/>
          </a:p>
        </p:txBody>
      </p:sp>
    </p:spTree>
    <p:extLst>
      <p:ext uri="{BB962C8B-B14F-4D97-AF65-F5344CB8AC3E}">
        <p14:creationId xmlns:p14="http://schemas.microsoft.com/office/powerpoint/2010/main" val="516740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第一类经典的蓝噪声采样方法是</a:t>
            </a:r>
            <a:r>
              <a:rPr lang="en-US" altLang="zh-CN" dirty="0"/>
              <a:t>Poisson</a:t>
            </a:r>
            <a:r>
              <a:rPr lang="zh-CN" altLang="en-US" dirty="0"/>
              <a:t> </a:t>
            </a:r>
            <a:r>
              <a:rPr lang="en-US" altLang="zh-CN" dirty="0"/>
              <a:t>Disk</a:t>
            </a:r>
            <a:r>
              <a:rPr lang="zh-CN" altLang="en-US" dirty="0"/>
              <a:t> </a:t>
            </a:r>
            <a:r>
              <a:rPr lang="en-US" altLang="zh-CN" dirty="0"/>
              <a:t>Sampling</a:t>
            </a:r>
          </a:p>
          <a:p>
            <a:r>
              <a:rPr lang="zh-CN" altLang="en-US" dirty="0"/>
              <a:t>它的直观想法是，往采样空间里丢一些圆盘，那么这些圆盘之间不能重叠，就能保证一个均匀而随机的分布</a:t>
            </a:r>
            <a:endParaRPr lang="en-US" altLang="zh-CN" dirty="0"/>
          </a:p>
          <a:p>
            <a:r>
              <a:rPr lang="zh-CN" altLang="en-US" dirty="0"/>
              <a:t>从数学上严格地说，一组</a:t>
            </a:r>
            <a:r>
              <a:rPr lang="en-US" altLang="zh-CN" dirty="0"/>
              <a:t>Poisson</a:t>
            </a:r>
            <a:r>
              <a:rPr lang="zh-CN" altLang="en-US" dirty="0"/>
              <a:t> </a:t>
            </a:r>
            <a:r>
              <a:rPr lang="en-US" altLang="zh-CN" dirty="0"/>
              <a:t>Disk</a:t>
            </a:r>
            <a:r>
              <a:rPr lang="zh-CN" altLang="en-US" dirty="0"/>
              <a:t> </a:t>
            </a:r>
            <a:r>
              <a:rPr lang="en-US" altLang="zh-CN" dirty="0"/>
              <a:t>Sampling</a:t>
            </a:r>
            <a:r>
              <a:rPr lang="zh-CN" altLang="en-US" dirty="0"/>
              <a:t>点应该满足以下三个条件：</a:t>
            </a:r>
            <a:endParaRPr lang="en-US" altLang="zh-CN" dirty="0"/>
          </a:p>
          <a:p>
            <a:pPr marL="228600" indent="-228600">
              <a:buAutoNum type="arabicPeriod"/>
            </a:pPr>
            <a:r>
              <a:rPr lang="en-US" altLang="zh-CN" dirty="0"/>
              <a:t>Maximum</a:t>
            </a:r>
            <a:r>
              <a:rPr lang="zh-CN" altLang="en-US" dirty="0"/>
              <a:t> </a:t>
            </a:r>
            <a:r>
              <a:rPr lang="en-US" altLang="zh-CN" dirty="0"/>
              <a:t>distance</a:t>
            </a:r>
            <a:r>
              <a:rPr lang="zh-CN" altLang="en-US" dirty="0"/>
              <a:t> </a:t>
            </a:r>
            <a:r>
              <a:rPr lang="en-US" altLang="zh-CN" dirty="0"/>
              <a:t>property:</a:t>
            </a:r>
            <a:r>
              <a:rPr lang="zh-CN" altLang="en-US" dirty="0"/>
              <a:t> 也就是任意两个点之间的距离必须大于一个给定的值</a:t>
            </a:r>
            <a:endParaRPr lang="en-US" altLang="zh-CN" dirty="0"/>
          </a:p>
          <a:p>
            <a:pPr marL="228600" indent="-228600">
              <a:buAutoNum type="arabicPeriod"/>
            </a:pPr>
            <a:r>
              <a:rPr lang="en-US" altLang="zh-CN" dirty="0"/>
              <a:t>Unbiased</a:t>
            </a:r>
            <a:r>
              <a:rPr lang="zh-CN" altLang="en-US" dirty="0"/>
              <a:t> </a:t>
            </a:r>
            <a:r>
              <a:rPr lang="en-US" altLang="zh-CN" dirty="0"/>
              <a:t>sampling</a:t>
            </a:r>
            <a:r>
              <a:rPr lang="zh-CN" altLang="en-US" dirty="0"/>
              <a:t> </a:t>
            </a:r>
            <a:r>
              <a:rPr lang="en-US" altLang="zh-CN" dirty="0"/>
              <a:t>property:</a:t>
            </a:r>
            <a:r>
              <a:rPr lang="zh-CN" altLang="en-US" dirty="0"/>
              <a:t> 要求空间里每一个点被选中的概率都是相同的，严格地数学表示如下</a:t>
            </a:r>
            <a:r>
              <a:rPr lang="en-US" altLang="zh-CN" dirty="0"/>
              <a:t>…</a:t>
            </a:r>
            <a:r>
              <a:rPr lang="zh-CN" altLang="en-US" dirty="0"/>
              <a:t> 这要求我们设计出的采样方法不能显著得偏好某些点，这是设计一个好的采样方法的主要难点</a:t>
            </a:r>
            <a:endParaRPr lang="en-US" altLang="zh-CN" dirty="0"/>
          </a:p>
          <a:p>
            <a:pPr marL="228600" indent="-228600">
              <a:buAutoNum type="arabicPeriod"/>
            </a:pPr>
            <a:r>
              <a:rPr lang="en-US" altLang="zh-CN" dirty="0"/>
              <a:t>Maximal</a:t>
            </a:r>
            <a:r>
              <a:rPr lang="zh-CN" altLang="en-US" dirty="0"/>
              <a:t> </a:t>
            </a:r>
            <a:r>
              <a:rPr lang="en-US" altLang="zh-CN" dirty="0"/>
              <a:t>Sampling</a:t>
            </a:r>
            <a:r>
              <a:rPr lang="zh-CN" altLang="en-US" dirty="0"/>
              <a:t> </a:t>
            </a:r>
            <a:r>
              <a:rPr lang="en-US" altLang="zh-CN" dirty="0"/>
              <a:t>property:</a:t>
            </a:r>
            <a:r>
              <a:rPr lang="zh-CN" altLang="en-US" dirty="0"/>
              <a:t> 要求这些圆盘必须能覆盖完整的空间</a:t>
            </a:r>
            <a:endParaRPr lang="en-US" altLang="zh-CN" dirty="0"/>
          </a:p>
        </p:txBody>
      </p:sp>
      <p:sp>
        <p:nvSpPr>
          <p:cNvPr id="4" name="Slide Number Placeholder 3"/>
          <p:cNvSpPr>
            <a:spLocks noGrp="1"/>
          </p:cNvSpPr>
          <p:nvPr>
            <p:ph type="sldNum" sz="quarter" idx="5"/>
          </p:nvPr>
        </p:nvSpPr>
        <p:spPr/>
        <p:txBody>
          <a:bodyPr/>
          <a:lstStyle/>
          <a:p>
            <a:fld id="{CA8775E9-387A-1347-BD79-63EB57386997}" type="slidenum">
              <a:rPr lang="en-US" smtClean="0"/>
              <a:t>21</a:t>
            </a:fld>
            <a:endParaRPr lang="en-US"/>
          </a:p>
        </p:txBody>
      </p:sp>
    </p:spTree>
    <p:extLst>
      <p:ext uri="{BB962C8B-B14F-4D97-AF65-F5344CB8AC3E}">
        <p14:creationId xmlns:p14="http://schemas.microsoft.com/office/powerpoint/2010/main" val="4282113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那么要怎么得到这样的采样点呢？</a:t>
            </a:r>
            <a:endParaRPr lang="en-US" altLang="zh-CN" dirty="0"/>
          </a:p>
          <a:p>
            <a:r>
              <a:rPr lang="zh-CN" altLang="en-US" dirty="0"/>
              <a:t>最基本的思路被叫做</a:t>
            </a:r>
            <a:r>
              <a:rPr lang="en-US" altLang="zh-CN" dirty="0"/>
              <a:t>Dart</a:t>
            </a:r>
            <a:r>
              <a:rPr lang="zh-CN" altLang="en-US" dirty="0"/>
              <a:t> </a:t>
            </a:r>
            <a:r>
              <a:rPr lang="en-US" altLang="zh-CN" dirty="0"/>
              <a:t>Throwing</a:t>
            </a:r>
            <a:r>
              <a:rPr lang="zh-CN" altLang="en-US" dirty="0"/>
              <a:t>，也就是丢飞镖。这个想法非常直观，就是往采样空间里丢圆盘，丢到不能再丢为止。</a:t>
            </a:r>
            <a:endParaRPr lang="en-US" altLang="zh-CN" dirty="0"/>
          </a:p>
          <a:p>
            <a:r>
              <a:rPr lang="zh-CN" altLang="en-US" dirty="0"/>
              <a:t>如果丢进去的圆盘不满足限制就重新丢一个。</a:t>
            </a:r>
            <a:endParaRPr lang="en-US" altLang="zh-CN" dirty="0"/>
          </a:p>
          <a:p>
            <a:r>
              <a:rPr lang="zh-CN" altLang="en-US" dirty="0"/>
              <a:t>用这个思路提出的第一个算法的复杂度是</a:t>
            </a:r>
            <a:r>
              <a:rPr lang="en-US" altLang="zh-CN" dirty="0"/>
              <a:t>O(n^2)</a:t>
            </a:r>
            <a:r>
              <a:rPr lang="zh-CN" altLang="en-US" dirty="0"/>
              <a:t>，而且问题在于其收敛非常缓慢</a:t>
            </a:r>
            <a:endParaRPr lang="en-US" altLang="zh-CN" dirty="0"/>
          </a:p>
          <a:p>
            <a:r>
              <a:rPr lang="zh-CN" altLang="en-US" dirty="0"/>
              <a:t>因此，之后提出了很多改进方法。这些改进方法的思路都是维护一个与圆盘信息有关的数据结构，来快速得到下一个可以丢的圆盘点</a:t>
            </a:r>
            <a:endParaRPr lang="en-US" altLang="zh-CN" dirty="0"/>
          </a:p>
          <a:p>
            <a:r>
              <a:rPr lang="zh-CN" altLang="en-US" dirty="0"/>
              <a:t>最快的算法有</a:t>
            </a:r>
            <a:r>
              <a:rPr lang="en-US" altLang="zh-CN" dirty="0"/>
              <a:t>O(n)</a:t>
            </a:r>
            <a:r>
              <a:rPr lang="zh-CN" altLang="en-US" dirty="0"/>
              <a:t>级别，但是越快的算法会破坏之前的三条限制，降低了采样质量。</a:t>
            </a:r>
            <a:endParaRPr lang="en-US" altLang="zh-CN" dirty="0"/>
          </a:p>
          <a:p>
            <a:r>
              <a:rPr lang="zh-CN" altLang="en-US" dirty="0"/>
              <a:t>关于各种算法的细节，可以参考后面列出的文献</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22</a:t>
            </a:fld>
            <a:endParaRPr lang="en-US"/>
          </a:p>
        </p:txBody>
      </p:sp>
    </p:spTree>
    <p:extLst>
      <p:ext uri="{BB962C8B-B14F-4D97-AF65-F5344CB8AC3E}">
        <p14:creationId xmlns:p14="http://schemas.microsoft.com/office/powerpoint/2010/main" val="2061324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我们又回到了之前的</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的例子。事实上， 这个例子就是一个</a:t>
            </a:r>
            <a:r>
              <a:rPr lang="en-US" altLang="zh-CN" dirty="0"/>
              <a:t>Poisson</a:t>
            </a:r>
            <a:r>
              <a:rPr lang="zh-CN" altLang="en-US" dirty="0"/>
              <a:t> </a:t>
            </a:r>
            <a:r>
              <a:rPr lang="en-US" altLang="zh-CN" dirty="0"/>
              <a:t>Disk</a:t>
            </a:r>
            <a:r>
              <a:rPr lang="zh-CN" altLang="en-US" dirty="0"/>
              <a:t>方法的结果</a:t>
            </a:r>
            <a:endParaRPr lang="en-US" altLang="zh-CN" dirty="0"/>
          </a:p>
          <a:p>
            <a:r>
              <a:rPr lang="zh-CN" altLang="en-US" dirty="0"/>
              <a:t>我们发现，</a:t>
            </a:r>
            <a:r>
              <a:rPr lang="en-US" altLang="zh-CN" dirty="0"/>
              <a:t>Poisson</a:t>
            </a:r>
            <a:r>
              <a:rPr lang="zh-CN" altLang="en-US" dirty="0"/>
              <a:t> </a:t>
            </a:r>
            <a:r>
              <a:rPr lang="en-US" altLang="zh-CN" dirty="0"/>
              <a:t>Disk</a:t>
            </a:r>
            <a:r>
              <a:rPr lang="zh-CN" altLang="en-US" dirty="0"/>
              <a:t>方法的结果不一定是完全均匀的，频谱里的高频能力分布也相对比较均匀。</a:t>
            </a:r>
            <a:endParaRPr lang="en-US" altLang="zh-CN" dirty="0"/>
          </a:p>
          <a:p>
            <a:r>
              <a:rPr lang="zh-CN" altLang="en-US" dirty="0"/>
              <a:t>而之后介绍的一些方法，可以得到极为均匀的随机采样</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23</a:t>
            </a:fld>
            <a:endParaRPr lang="en-US"/>
          </a:p>
        </p:txBody>
      </p:sp>
    </p:spTree>
    <p:extLst>
      <p:ext uri="{BB962C8B-B14F-4D97-AF65-F5344CB8AC3E}">
        <p14:creationId xmlns:p14="http://schemas.microsoft.com/office/powerpoint/2010/main" val="3749396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信号的功率谱描述了这个信号在频率域上的功率分布。这是一个广义的概念，严格定义包括能量谱密度和功率谱密度</a:t>
            </a:r>
            <a:endParaRPr lang="en-US" altLang="zh-CN" dirty="0"/>
          </a:p>
          <a:p>
            <a:r>
              <a:rPr lang="zh-CN" altLang="en-US" dirty="0"/>
              <a:t>接下来，我简单介绍一下与之有关的数学定义</a:t>
            </a:r>
            <a:endParaRPr lang="en-US" altLang="zh-CN" dirty="0"/>
          </a:p>
          <a:p>
            <a:r>
              <a:rPr lang="zh-CN" altLang="en-US" dirty="0"/>
              <a:t>对于有限能量的信号，可以直接将其能量</a:t>
            </a:r>
            <a:r>
              <a:rPr lang="en-US" altLang="zh-CN" dirty="0"/>
              <a:t>E</a:t>
            </a:r>
            <a:r>
              <a:rPr lang="zh-CN" altLang="en-US" dirty="0"/>
              <a:t>写成如下形式</a:t>
            </a:r>
            <a:endParaRPr lang="en-US" altLang="zh-CN" dirty="0"/>
          </a:p>
          <a:p>
            <a:r>
              <a:rPr lang="zh-CN" altLang="en-US" dirty="0"/>
              <a:t>得到不同频率下的能量</a:t>
            </a:r>
            <a:endParaRPr lang="en-US" altLang="zh-CN" dirty="0"/>
          </a:p>
          <a:p>
            <a:r>
              <a:rPr lang="zh-CN" altLang="en-US" dirty="0"/>
              <a:t>直接定义能量谱密度</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4</a:t>
            </a:fld>
            <a:endParaRPr lang="en-US"/>
          </a:p>
        </p:txBody>
      </p:sp>
    </p:spTree>
    <p:extLst>
      <p:ext uri="{BB962C8B-B14F-4D97-AF65-F5344CB8AC3E}">
        <p14:creationId xmlns:p14="http://schemas.microsoft.com/office/powerpoint/2010/main" val="2525195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加速</a:t>
            </a:r>
            <a:r>
              <a:rPr lang="en-US" altLang="zh-CN" dirty="0"/>
              <a:t>Poisson</a:t>
            </a:r>
            <a:r>
              <a:rPr lang="zh-CN" altLang="en-US" dirty="0"/>
              <a:t> </a:t>
            </a:r>
            <a:r>
              <a:rPr lang="en-US" altLang="zh-CN" dirty="0"/>
              <a:t>Disk</a:t>
            </a:r>
            <a:r>
              <a:rPr lang="zh-CN" altLang="en-US" dirty="0"/>
              <a:t> </a:t>
            </a:r>
            <a:r>
              <a:rPr lang="en-US" altLang="zh-CN" dirty="0"/>
              <a:t>Sampling</a:t>
            </a:r>
            <a:r>
              <a:rPr lang="zh-CN" altLang="en-US" dirty="0"/>
              <a:t>的核心要点在于快速寻找可以放下新</a:t>
            </a:r>
            <a:r>
              <a:rPr lang="en-US" altLang="zh-CN" dirty="0"/>
              <a:t>Disk</a:t>
            </a:r>
            <a:r>
              <a:rPr lang="zh-CN" altLang="en-US" dirty="0"/>
              <a:t>的点。</a:t>
            </a:r>
            <a:endParaRPr lang="en-US" altLang="zh-CN" dirty="0"/>
          </a:p>
          <a:p>
            <a:r>
              <a:rPr lang="zh-CN" altLang="en-US" dirty="0"/>
              <a:t>这里简单介绍一下一些加速的算法</a:t>
            </a:r>
            <a:endParaRPr lang="en-US" altLang="zh-CN" dirty="0"/>
          </a:p>
          <a:p>
            <a:r>
              <a:rPr lang="zh-CN" altLang="en-US" dirty="0"/>
              <a:t>第一个方法定义了一种叫做扇贝区域的东西，构建了它的严格数学描述，证明了这样的扇贝区域和任何</a:t>
            </a:r>
            <a:r>
              <a:rPr lang="en-US" altLang="zh-CN" dirty="0"/>
              <a:t>disk</a:t>
            </a:r>
            <a:r>
              <a:rPr lang="zh-CN" altLang="en-US" dirty="0"/>
              <a:t>和扇贝区域的交和并也可以被表示成一组扇贝区域，然后我们通过搜索扇贝区域的集合来寻找一个可以放的点</a:t>
            </a:r>
            <a:endParaRPr lang="en-US" altLang="zh-CN" dirty="0"/>
          </a:p>
          <a:p>
            <a:r>
              <a:rPr lang="zh-CN" altLang="en-US" dirty="0"/>
              <a:t>第二种方法比较简单，直接使用四叉树来分割一个二维平面</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24</a:t>
            </a:fld>
            <a:endParaRPr lang="en-US"/>
          </a:p>
        </p:txBody>
      </p:sp>
    </p:spTree>
    <p:extLst>
      <p:ext uri="{BB962C8B-B14F-4D97-AF65-F5344CB8AC3E}">
        <p14:creationId xmlns:p14="http://schemas.microsoft.com/office/powerpoint/2010/main" val="3415037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要计算和识别有哪些空间里还可以放新的</a:t>
            </a:r>
            <a:r>
              <a:rPr lang="en-US" altLang="zh-CN" dirty="0"/>
              <a:t>disk</a:t>
            </a:r>
            <a:r>
              <a:rPr lang="zh-CN" altLang="en-US" dirty="0"/>
              <a:t>，还有有各种不同的思路</a:t>
            </a:r>
            <a:endParaRPr lang="en-US" altLang="zh-CN" dirty="0"/>
          </a:p>
          <a:p>
            <a:r>
              <a:rPr lang="en-US" altLang="zh-CN" dirty="0"/>
              <a:t>1.</a:t>
            </a:r>
            <a:r>
              <a:rPr lang="zh-CN" altLang="en-US" dirty="0"/>
              <a:t> </a:t>
            </a:r>
            <a:r>
              <a:rPr lang="en-US" altLang="zh-CN" dirty="0"/>
              <a:t>Voronoi</a:t>
            </a:r>
          </a:p>
          <a:p>
            <a:r>
              <a:rPr lang="en-US" altLang="zh-CN" dirty="0"/>
              <a:t>2.</a:t>
            </a:r>
            <a:r>
              <a:rPr lang="zh-CN" altLang="en-US" dirty="0"/>
              <a:t> 网格</a:t>
            </a:r>
            <a:endParaRPr lang="en-US" altLang="zh-CN" dirty="0"/>
          </a:p>
          <a:p>
            <a:r>
              <a:rPr lang="en-US" altLang="zh-CN" dirty="0"/>
              <a:t>3.</a:t>
            </a:r>
            <a:r>
              <a:rPr lang="zh-CN" altLang="en-US" dirty="0"/>
              <a:t> 三角化方法</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25</a:t>
            </a:fld>
            <a:endParaRPr lang="en-US"/>
          </a:p>
        </p:txBody>
      </p:sp>
    </p:spTree>
    <p:extLst>
      <p:ext uri="{BB962C8B-B14F-4D97-AF65-F5344CB8AC3E}">
        <p14:creationId xmlns:p14="http://schemas.microsoft.com/office/powerpoint/2010/main" val="3959681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这一类可以得到极为均匀的蓝噪声采样方法被称为</a:t>
            </a:r>
            <a:r>
              <a:rPr lang="en-US" altLang="zh-CN" dirty="0"/>
              <a:t>relaxation</a:t>
            </a:r>
            <a:r>
              <a:rPr lang="zh-CN" altLang="en-US" dirty="0"/>
              <a:t> </a:t>
            </a:r>
            <a:r>
              <a:rPr lang="en-US" altLang="zh-CN" dirty="0"/>
              <a:t>based</a:t>
            </a:r>
            <a:r>
              <a:rPr lang="zh-CN" altLang="en-US" dirty="0"/>
              <a:t> </a:t>
            </a:r>
            <a:r>
              <a:rPr lang="en-US" altLang="zh-CN" dirty="0"/>
              <a:t>sampling.</a:t>
            </a:r>
          </a:p>
          <a:p>
            <a:r>
              <a:rPr lang="zh-CN" altLang="en-US" dirty="0"/>
              <a:t>这个算法分为两步：第一步是生成一组初始的点集</a:t>
            </a:r>
            <a:r>
              <a:rPr lang="en-US" altLang="zh-CN" dirty="0"/>
              <a:t>X</a:t>
            </a:r>
            <a:r>
              <a:rPr lang="zh-CN" altLang="en-US" dirty="0"/>
              <a:t>，可以随机指定</a:t>
            </a:r>
            <a:r>
              <a:rPr lang="en-US" altLang="zh-CN" dirty="0"/>
              <a:t>n</a:t>
            </a:r>
            <a:r>
              <a:rPr lang="zh-CN" altLang="en-US" dirty="0"/>
              <a:t>个点</a:t>
            </a:r>
            <a:endParaRPr lang="en-US" altLang="zh-CN" dirty="0"/>
          </a:p>
          <a:p>
            <a:r>
              <a:rPr lang="zh-CN" altLang="en-US" dirty="0"/>
              <a:t>然后，使用</a:t>
            </a:r>
            <a:r>
              <a:rPr lang="en-US" altLang="zh-CN" dirty="0"/>
              <a:t>Lloyd</a:t>
            </a:r>
            <a:r>
              <a:rPr lang="zh-CN" altLang="en-US" dirty="0"/>
              <a:t>优化方法一步步迭代直到这些点集收敛成一组随机分布的蓝噪声采样</a:t>
            </a:r>
            <a:endParaRPr lang="en-US" altLang="zh-CN" dirty="0"/>
          </a:p>
          <a:p>
            <a:r>
              <a:rPr lang="zh-CN" altLang="en-US" dirty="0"/>
              <a:t>所谓</a:t>
            </a:r>
            <a:r>
              <a:rPr lang="en-US" altLang="zh-CN" dirty="0"/>
              <a:t>Lloyd</a:t>
            </a:r>
            <a:r>
              <a:rPr lang="zh-CN" altLang="en-US" dirty="0"/>
              <a:t>优化方法， 就是要最小化一个能量函数，这个函数描述了用这些点生成的</a:t>
            </a:r>
            <a:r>
              <a:rPr lang="en-US" altLang="zh-CN" dirty="0" err="1"/>
              <a:t>Vonoroi</a:t>
            </a:r>
            <a:r>
              <a:rPr lang="zh-CN" altLang="en-US" dirty="0"/>
              <a:t>图中，这些点距离它的</a:t>
            </a:r>
            <a:r>
              <a:rPr lang="en-US" altLang="zh-CN" dirty="0" err="1"/>
              <a:t>Vonoroi</a:t>
            </a:r>
            <a:r>
              <a:rPr lang="zh-CN" altLang="en-US" dirty="0"/>
              <a:t> </a:t>
            </a:r>
            <a:r>
              <a:rPr lang="en-US" altLang="zh-CN" dirty="0"/>
              <a:t>cell</a:t>
            </a:r>
            <a:r>
              <a:rPr lang="zh-CN" altLang="en-US" dirty="0"/>
              <a:t>的重心有多远</a:t>
            </a:r>
            <a:endParaRPr lang="en-US" altLang="zh-CN" dirty="0"/>
          </a:p>
          <a:p>
            <a:r>
              <a:rPr lang="zh-CN" altLang="en-US" dirty="0"/>
              <a:t>写成数学公式是如下形式，对于这些点生成的每一个</a:t>
            </a:r>
            <a:r>
              <a:rPr lang="en-US" altLang="zh-CN" dirty="0"/>
              <a:t>Cell</a:t>
            </a:r>
            <a:r>
              <a:rPr lang="zh-CN" altLang="en-US" dirty="0"/>
              <a:t>，在其几何区域内做积分，求出一个值，这个积分最小时，</a:t>
            </a:r>
            <a:r>
              <a:rPr lang="en-US" altLang="zh-CN" dirty="0"/>
              <a:t>x</a:t>
            </a:r>
            <a:r>
              <a:rPr lang="zh-CN" altLang="en-US" dirty="0"/>
              <a:t>就在</a:t>
            </a:r>
            <a:r>
              <a:rPr lang="en-US" altLang="zh-CN" dirty="0" err="1"/>
              <a:t>V_i</a:t>
            </a:r>
            <a:r>
              <a:rPr lang="zh-CN" altLang="en-US" dirty="0"/>
              <a:t>的重心位置</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26</a:t>
            </a:fld>
            <a:endParaRPr lang="en-US"/>
          </a:p>
        </p:txBody>
      </p:sp>
    </p:spTree>
    <p:extLst>
      <p:ext uri="{BB962C8B-B14F-4D97-AF65-F5344CB8AC3E}">
        <p14:creationId xmlns:p14="http://schemas.microsoft.com/office/powerpoint/2010/main" val="2360724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我们来直观地看看这样的算法的运行过程是什么样的。我们先随机生成一组点，然后用这组点生成</a:t>
            </a:r>
            <a:r>
              <a:rPr lang="en-US" altLang="zh-CN" dirty="0"/>
              <a:t>Voronoi</a:t>
            </a:r>
            <a:r>
              <a:rPr lang="zh-CN" altLang="en-US" dirty="0"/>
              <a:t>图，然后一步步迭代将这些点往</a:t>
            </a:r>
            <a:r>
              <a:rPr lang="en-US" altLang="zh-CN" dirty="0"/>
              <a:t>Voronoi</a:t>
            </a:r>
            <a:r>
              <a:rPr lang="zh-CN" altLang="en-US" dirty="0"/>
              <a:t>图的质心移动，反复迭代之后就能得到这样的结果，其采样分布及其均匀</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27</a:t>
            </a:fld>
            <a:endParaRPr lang="en-US"/>
          </a:p>
        </p:txBody>
      </p:sp>
    </p:spTree>
    <p:extLst>
      <p:ext uri="{BB962C8B-B14F-4D97-AF65-F5344CB8AC3E}">
        <p14:creationId xmlns:p14="http://schemas.microsoft.com/office/powerpoint/2010/main" val="1370844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这是另一个将类似算法在</a:t>
            </a:r>
            <a:r>
              <a:rPr lang="en-US" altLang="zh-CN" dirty="0"/>
              <a:t>3D</a:t>
            </a:r>
            <a:r>
              <a:rPr lang="zh-CN" altLang="en-US" dirty="0"/>
              <a:t>曲面上应用的例子，下面是对采样点的频谱分析结果。我们可以看到，随着算法的一步步收敛，其分布变得越来越均匀，其功率谱也越来越接近蓝噪声的功率谱。因此，这种采样方法是一种蓝噪声采样</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28</a:t>
            </a:fld>
            <a:endParaRPr lang="en-US"/>
          </a:p>
        </p:txBody>
      </p:sp>
    </p:spTree>
    <p:extLst>
      <p:ext uri="{BB962C8B-B14F-4D97-AF65-F5344CB8AC3E}">
        <p14:creationId xmlns:p14="http://schemas.microsoft.com/office/powerpoint/2010/main" val="1989855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最后我们来总结一下典型</a:t>
            </a:r>
            <a:r>
              <a:rPr lang="en-US" altLang="zh-CN" dirty="0"/>
              <a:t>Relaxation</a:t>
            </a:r>
            <a:r>
              <a:rPr lang="zh-CN" altLang="en-US" dirty="0"/>
              <a:t> </a:t>
            </a:r>
            <a:r>
              <a:rPr lang="en-US" altLang="zh-CN" dirty="0"/>
              <a:t>Based</a:t>
            </a:r>
            <a:r>
              <a:rPr lang="zh-CN" altLang="en-US" dirty="0"/>
              <a:t> </a:t>
            </a:r>
            <a:r>
              <a:rPr lang="en-US" altLang="zh-CN" dirty="0"/>
              <a:t>Sampling</a:t>
            </a:r>
            <a:r>
              <a:rPr lang="zh-CN" altLang="en-US" dirty="0"/>
              <a:t>的采样结果和频谱性质。</a:t>
            </a:r>
            <a:endParaRPr lang="en-US" altLang="zh-CN" dirty="0"/>
          </a:p>
          <a:p>
            <a:r>
              <a:rPr lang="zh-CN" altLang="en-US" dirty="0"/>
              <a:t>相比较于</a:t>
            </a:r>
            <a:r>
              <a:rPr lang="en-US" altLang="zh-CN" dirty="0"/>
              <a:t>Poisson</a:t>
            </a:r>
            <a:r>
              <a:rPr lang="zh-CN" altLang="en-US" dirty="0"/>
              <a:t> </a:t>
            </a:r>
            <a:r>
              <a:rPr lang="en-US" altLang="zh-CN" dirty="0"/>
              <a:t>Disk</a:t>
            </a:r>
            <a:r>
              <a:rPr lang="zh-CN" altLang="en-US" dirty="0"/>
              <a:t> </a:t>
            </a:r>
            <a:r>
              <a:rPr lang="en-US" altLang="zh-CN" dirty="0"/>
              <a:t>Sampling</a:t>
            </a:r>
            <a:r>
              <a:rPr lang="zh-CN" altLang="en-US" dirty="0"/>
              <a:t>，它的采样结果非常均匀，因此功率谱显得更加变化剧烈，因为能量会集中在一个固定频率及其倍数上。</a:t>
            </a:r>
            <a:endParaRPr lang="en-US" altLang="zh-CN" dirty="0"/>
          </a:p>
          <a:p>
            <a:r>
              <a:rPr lang="zh-CN" altLang="en-US" dirty="0"/>
              <a:t>它也是几乎各项同性的。</a:t>
            </a:r>
            <a:endParaRPr lang="en-US" altLang="zh-CN" dirty="0"/>
          </a:p>
          <a:p>
            <a:r>
              <a:rPr lang="zh-CN" altLang="en-US" dirty="0"/>
              <a:t>但是，对于一些应用而言，</a:t>
            </a:r>
            <a:r>
              <a:rPr lang="en-US" altLang="zh-CN" dirty="0" err="1"/>
              <a:t>Relaxtation</a:t>
            </a:r>
            <a:r>
              <a:rPr lang="zh-CN" altLang="en-US" dirty="0"/>
              <a:t> </a:t>
            </a:r>
            <a:r>
              <a:rPr lang="en-US" altLang="zh-CN" dirty="0"/>
              <a:t>Based</a:t>
            </a:r>
            <a:r>
              <a:rPr lang="zh-CN" altLang="en-US" dirty="0"/>
              <a:t> </a:t>
            </a:r>
            <a:r>
              <a:rPr lang="en-US" altLang="zh-CN" dirty="0"/>
              <a:t>Sampling</a:t>
            </a:r>
            <a:r>
              <a:rPr lang="zh-CN" altLang="en-US" dirty="0"/>
              <a:t>也有问题：采样的结果太均匀了，出现了一些固定的</a:t>
            </a:r>
            <a:r>
              <a:rPr lang="en-US" altLang="zh-CN" dirty="0"/>
              <a:t>pattern</a:t>
            </a:r>
            <a:r>
              <a:rPr lang="zh-CN" altLang="en-US" dirty="0"/>
              <a:t>，对于一些应用而言也许不是我们想要的</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29</a:t>
            </a:fld>
            <a:endParaRPr lang="en-US"/>
          </a:p>
        </p:txBody>
      </p:sp>
    </p:spTree>
    <p:extLst>
      <p:ext uri="{BB962C8B-B14F-4D97-AF65-F5344CB8AC3E}">
        <p14:creationId xmlns:p14="http://schemas.microsoft.com/office/powerpoint/2010/main" val="1433157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第三种</a:t>
            </a:r>
            <a:r>
              <a:rPr lang="en-US" altLang="zh-CN" dirty="0"/>
              <a:t>Blue</a:t>
            </a:r>
            <a:r>
              <a:rPr lang="zh-CN" altLang="en-US" dirty="0"/>
              <a:t> </a:t>
            </a:r>
            <a:r>
              <a:rPr lang="en-US" altLang="zh-CN" dirty="0"/>
              <a:t>Noise</a:t>
            </a:r>
            <a:r>
              <a:rPr lang="zh-CN" altLang="en-US" dirty="0"/>
              <a:t>采样方法是对前两种方法的优化。前面的方法速度相对都较慢，几乎不能用于</a:t>
            </a:r>
            <a:r>
              <a:rPr lang="en-US" altLang="zh-CN" dirty="0"/>
              <a:t>real-time</a:t>
            </a:r>
            <a:r>
              <a:rPr lang="zh-CN" altLang="en-US" dirty="0"/>
              <a:t>，因此，可以预计算一些</a:t>
            </a:r>
            <a:r>
              <a:rPr lang="en-US" altLang="zh-CN" dirty="0"/>
              <a:t>tile</a:t>
            </a:r>
            <a:r>
              <a:rPr lang="zh-CN" altLang="en-US" dirty="0"/>
              <a:t>，然后按照一定的规则将这些</a:t>
            </a:r>
            <a:r>
              <a:rPr lang="en-US" altLang="zh-CN" dirty="0"/>
              <a:t>tile</a:t>
            </a:r>
            <a:r>
              <a:rPr lang="zh-CN" altLang="en-US" dirty="0"/>
              <a:t>拼接起来。</a:t>
            </a:r>
            <a:r>
              <a:rPr lang="en-US" altLang="zh-CN" dirty="0"/>
              <a:t>Tile</a:t>
            </a:r>
            <a:r>
              <a:rPr lang="zh-CN" altLang="en-US" dirty="0"/>
              <a:t>的拼接方法必须不能有任何周期性的</a:t>
            </a:r>
            <a:r>
              <a:rPr lang="en-US" altLang="zh-CN" dirty="0"/>
              <a:t>pattern</a:t>
            </a:r>
            <a:r>
              <a:rPr lang="zh-CN" altLang="en-US" dirty="0"/>
              <a:t>，否则就不是一个噪声了。</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30</a:t>
            </a:fld>
            <a:endParaRPr lang="en-US"/>
          </a:p>
        </p:txBody>
      </p:sp>
    </p:spTree>
    <p:extLst>
      <p:ext uri="{BB962C8B-B14F-4D97-AF65-F5344CB8AC3E}">
        <p14:creationId xmlns:p14="http://schemas.microsoft.com/office/powerpoint/2010/main" val="3791452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来看看这样的拼接会产生什么结果。肉眼一看，会觉得这个方法看着没啥问题，但是如果对其功率谱进行分析，就会发现它出现了不正常的波峰，也不具有较好的各向同性性质。这样，他的采样质量就不是很高。</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31</a:t>
            </a:fld>
            <a:endParaRPr lang="en-US"/>
          </a:p>
        </p:txBody>
      </p:sp>
    </p:spTree>
    <p:extLst>
      <p:ext uri="{BB962C8B-B14F-4D97-AF65-F5344CB8AC3E}">
        <p14:creationId xmlns:p14="http://schemas.microsoft.com/office/powerpoint/2010/main" val="1538191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总结一下不同的采样方法</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32</a:t>
            </a:fld>
            <a:endParaRPr lang="en-US"/>
          </a:p>
        </p:txBody>
      </p:sp>
    </p:spTree>
    <p:extLst>
      <p:ext uri="{BB962C8B-B14F-4D97-AF65-F5344CB8AC3E}">
        <p14:creationId xmlns:p14="http://schemas.microsoft.com/office/powerpoint/2010/main" val="1937808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33</a:t>
            </a:fld>
            <a:endParaRPr lang="en-US"/>
          </a:p>
        </p:txBody>
      </p:sp>
    </p:spTree>
    <p:extLst>
      <p:ext uri="{BB962C8B-B14F-4D97-AF65-F5344CB8AC3E}">
        <p14:creationId xmlns:p14="http://schemas.microsoft.com/office/powerpoint/2010/main" val="3307619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上一个功率谱定义非常直接，但是只对有限能量的信号有效。很多信号，比如典型的噪声信号，他的能量是无限的。</a:t>
            </a:r>
            <a:endParaRPr lang="en-US" altLang="zh-CN" dirty="0"/>
          </a:p>
          <a:p>
            <a:r>
              <a:rPr lang="zh-CN" altLang="en-US" dirty="0"/>
              <a:t>我们需要考虑它的平均功率</a:t>
            </a:r>
            <a:endParaRPr lang="en-US" altLang="zh-CN" dirty="0"/>
          </a:p>
          <a:p>
            <a:r>
              <a:rPr lang="zh-CN" altLang="en-US" dirty="0"/>
              <a:t>然后再利用数学期望定义出功率谱密度</a:t>
            </a:r>
            <a:endParaRPr lang="en-US" altLang="zh-CN" dirty="0"/>
          </a:p>
          <a:p>
            <a:r>
              <a:rPr lang="zh-CN" altLang="en-US" dirty="0"/>
              <a:t>更多细节参考：概率论与随机过程的教科书</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5</a:t>
            </a:fld>
            <a:endParaRPr lang="en-US"/>
          </a:p>
        </p:txBody>
      </p:sp>
    </p:spTree>
    <p:extLst>
      <p:ext uri="{BB962C8B-B14F-4D97-AF65-F5344CB8AC3E}">
        <p14:creationId xmlns:p14="http://schemas.microsoft.com/office/powerpoint/2010/main" val="3083969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我最后提一提</a:t>
            </a:r>
            <a:r>
              <a:rPr lang="en-US" altLang="zh-CN" dirty="0"/>
              <a:t>Multiclass</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，是因为我觉得这个方法非常有趣。之前的方法都是对一种点进行采样，但是</a:t>
            </a:r>
            <a:r>
              <a:rPr lang="en-US" altLang="zh-CN" dirty="0"/>
              <a:t>Multiclass</a:t>
            </a:r>
            <a:r>
              <a:rPr lang="zh-CN" altLang="en-US" dirty="0"/>
              <a:t>可以对两种点进行采样，采样结果对于每个点和所有点的集合都具有蓝噪声性质。如果用来在草地上放小花，得到的就是如图所示的结果</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34</a:t>
            </a:fld>
            <a:endParaRPr lang="en-US"/>
          </a:p>
        </p:txBody>
      </p:sp>
    </p:spTree>
    <p:extLst>
      <p:ext uri="{BB962C8B-B14F-4D97-AF65-F5344CB8AC3E}">
        <p14:creationId xmlns:p14="http://schemas.microsoft.com/office/powerpoint/2010/main" val="1496296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35</a:t>
            </a:fld>
            <a:endParaRPr lang="en-US"/>
          </a:p>
        </p:txBody>
      </p:sp>
    </p:spTree>
    <p:extLst>
      <p:ext uri="{BB962C8B-B14F-4D97-AF65-F5344CB8AC3E}">
        <p14:creationId xmlns:p14="http://schemas.microsoft.com/office/powerpoint/2010/main" val="325380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说了这么多数学定义，其实还是看一个例子比较直观</a:t>
            </a:r>
            <a:endParaRPr lang="en-US" altLang="zh-CN" dirty="0"/>
          </a:p>
          <a:p>
            <a:r>
              <a:rPr lang="zh-CN" altLang="en-US" dirty="0"/>
              <a:t>左边是一段声音的时间波形，右边是其功率頻谱</a:t>
            </a:r>
            <a:endParaRPr lang="en-US" altLang="zh-CN" dirty="0"/>
          </a:p>
          <a:p>
            <a:r>
              <a:rPr lang="zh-CN" altLang="en-US" dirty="0"/>
              <a:t>右边描述了这段声音在不同频率上的功率分布。</a:t>
            </a:r>
            <a:endParaRPr lang="en-US" altLang="zh-CN" dirty="0"/>
          </a:p>
          <a:p>
            <a:r>
              <a:rPr lang="zh-CN" altLang="en-US" dirty="0"/>
              <a:t>这里我们可以看到对于录制的人声，绝大多数能量都集中在中频这一块，低频和高频较少。当然高频缺失也有可能是设备采样精度不够、</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6</a:t>
            </a:fld>
            <a:endParaRPr lang="en-US"/>
          </a:p>
        </p:txBody>
      </p:sp>
    </p:spTree>
    <p:extLst>
      <p:ext uri="{BB962C8B-B14F-4D97-AF65-F5344CB8AC3E}">
        <p14:creationId xmlns:p14="http://schemas.microsoft.com/office/powerpoint/2010/main" val="395326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在图像处理和图形学中，我们更多是对一个</a:t>
            </a:r>
            <a:r>
              <a:rPr lang="en-US" altLang="zh-CN" dirty="0"/>
              <a:t>2</a:t>
            </a:r>
            <a:r>
              <a:rPr lang="zh-CN" altLang="en-US" dirty="0"/>
              <a:t>维图像信号，甚至更高维信号做傅里叶分析。对于</a:t>
            </a:r>
            <a:r>
              <a:rPr lang="en-US" altLang="zh-CN" dirty="0"/>
              <a:t>Blue</a:t>
            </a:r>
            <a:r>
              <a:rPr lang="zh-CN" altLang="en-US" dirty="0"/>
              <a:t> </a:t>
            </a:r>
            <a:r>
              <a:rPr lang="en-US" altLang="zh-CN" dirty="0"/>
              <a:t>Noise</a:t>
            </a:r>
            <a:r>
              <a:rPr lang="zh-CN" altLang="en-US" dirty="0"/>
              <a:t>采样也是如此</a:t>
            </a:r>
            <a:endParaRPr lang="en-US" altLang="zh-CN" dirty="0"/>
          </a:p>
          <a:p>
            <a:r>
              <a:rPr lang="zh-CN" altLang="en-US" dirty="0"/>
              <a:t>因此我们需要介绍一下二维离散傅里叶变换，然后很容易就可以</a:t>
            </a:r>
            <a:r>
              <a:rPr lang="en-US" altLang="zh-CN" dirty="0"/>
              <a:t>Generalize</a:t>
            </a:r>
            <a:r>
              <a:rPr lang="zh-CN" altLang="en-US" dirty="0"/>
              <a:t>到</a:t>
            </a:r>
            <a:r>
              <a:rPr lang="en-US" altLang="zh-CN" dirty="0"/>
              <a:t>n</a:t>
            </a:r>
            <a:r>
              <a:rPr lang="zh-CN" altLang="en-US" dirty="0"/>
              <a:t>维的情况</a:t>
            </a:r>
            <a:endParaRPr lang="en-US" altLang="zh-CN" dirty="0"/>
          </a:p>
          <a:p>
            <a:r>
              <a:rPr lang="zh-CN" altLang="en-US" dirty="0"/>
              <a:t>这里，我们需要注意到转换后的频率也具有两个维度：</a:t>
            </a:r>
            <a:r>
              <a:rPr lang="en-US" altLang="zh-CN" dirty="0"/>
              <a:t>u</a:t>
            </a:r>
            <a:r>
              <a:rPr lang="zh-CN" altLang="en-US" dirty="0"/>
              <a:t>和</a:t>
            </a:r>
            <a:r>
              <a:rPr lang="en-US" altLang="zh-CN" dirty="0"/>
              <a:t>v</a:t>
            </a:r>
          </a:p>
          <a:p>
            <a:r>
              <a:rPr lang="zh-CN" altLang="en-US" dirty="0"/>
              <a:t>（解释数学公式）</a:t>
            </a:r>
            <a:endParaRPr lang="en-US" altLang="zh-CN" dirty="0"/>
          </a:p>
        </p:txBody>
      </p:sp>
      <p:sp>
        <p:nvSpPr>
          <p:cNvPr id="4" name="Slide Number Placeholder 3"/>
          <p:cNvSpPr>
            <a:spLocks noGrp="1"/>
          </p:cNvSpPr>
          <p:nvPr>
            <p:ph type="sldNum" sz="quarter" idx="5"/>
          </p:nvPr>
        </p:nvSpPr>
        <p:spPr/>
        <p:txBody>
          <a:bodyPr/>
          <a:lstStyle/>
          <a:p>
            <a:fld id="{CA8775E9-387A-1347-BD79-63EB57386997}" type="slidenum">
              <a:rPr lang="en-US" smtClean="0"/>
              <a:t>7</a:t>
            </a:fld>
            <a:endParaRPr lang="en-US"/>
          </a:p>
        </p:txBody>
      </p:sp>
    </p:spTree>
    <p:extLst>
      <p:ext uri="{BB962C8B-B14F-4D97-AF65-F5344CB8AC3E}">
        <p14:creationId xmlns:p14="http://schemas.microsoft.com/office/powerpoint/2010/main" val="125180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我们来看一些例子，以便于理解和阅读一个</a:t>
            </a:r>
            <a:r>
              <a:rPr lang="en-US" altLang="zh-CN" dirty="0"/>
              <a:t>2D</a:t>
            </a:r>
            <a:r>
              <a:rPr lang="zh-CN" altLang="en-US" dirty="0"/>
              <a:t>图片的频谱图。</a:t>
            </a:r>
            <a:endParaRPr lang="en-US" altLang="zh-CN" dirty="0"/>
          </a:p>
          <a:p>
            <a:r>
              <a:rPr lang="zh-CN" altLang="en-US" dirty="0"/>
              <a:t>这是一个最简单的例子，左面的图是一个黑白相间的竖条组成的，每个竖条宽</a:t>
            </a:r>
            <a:r>
              <a:rPr lang="en-US" altLang="zh-CN" dirty="0"/>
              <a:t>2</a:t>
            </a:r>
            <a:r>
              <a:rPr lang="zh-CN" altLang="en-US" dirty="0"/>
              <a:t>个像素</a:t>
            </a:r>
            <a:endParaRPr lang="en-US" altLang="zh-CN" dirty="0"/>
          </a:p>
          <a:p>
            <a:r>
              <a:rPr lang="zh-CN" altLang="en-US" dirty="0"/>
              <a:t>右面的是频谱图，原点代表频率为</a:t>
            </a:r>
            <a:r>
              <a:rPr lang="en-US" altLang="zh-CN" dirty="0"/>
              <a:t>0</a:t>
            </a:r>
            <a:r>
              <a:rPr lang="zh-CN" altLang="en-US" dirty="0"/>
              <a:t>，离原点距离越远，频率越高</a:t>
            </a:r>
            <a:endParaRPr lang="en-US" altLang="zh-CN" dirty="0"/>
          </a:p>
          <a:p>
            <a:r>
              <a:rPr lang="zh-CN" altLang="en-US" dirty="0"/>
              <a:t>那么这张图的主要组成频率是 </a:t>
            </a:r>
            <a:r>
              <a:rPr lang="en-US" altLang="zh-CN" dirty="0"/>
              <a:t>1/4pixel</a:t>
            </a:r>
            <a:r>
              <a:rPr lang="zh-CN" altLang="en-US" dirty="0"/>
              <a:t> ，刚好是最大频率的一半，所以白点在横轴中心</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8</a:t>
            </a:fld>
            <a:endParaRPr lang="en-US"/>
          </a:p>
        </p:txBody>
      </p:sp>
    </p:spTree>
    <p:extLst>
      <p:ext uri="{BB962C8B-B14F-4D97-AF65-F5344CB8AC3E}">
        <p14:creationId xmlns:p14="http://schemas.microsoft.com/office/powerpoint/2010/main" val="987988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这个例子用来展示离散采样的一些问题。理论上这张图得到的应该与上一张图类似，是在对角线上的两个频率点</a:t>
            </a:r>
            <a:endParaRPr lang="en-US" altLang="zh-CN" dirty="0"/>
          </a:p>
          <a:p>
            <a:r>
              <a:rPr lang="zh-CN" altLang="en-US" dirty="0"/>
              <a:t>但是，离散采样的点并不能很好地描述斜条纹，所以出现了大量其他频率</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9</a:t>
            </a:fld>
            <a:endParaRPr lang="en-US"/>
          </a:p>
        </p:txBody>
      </p:sp>
    </p:spTree>
    <p:extLst>
      <p:ext uri="{BB962C8B-B14F-4D97-AF65-F5344CB8AC3E}">
        <p14:creationId xmlns:p14="http://schemas.microsoft.com/office/powerpoint/2010/main" val="1208037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这张图说明了频谱图可以用来描述图片的几何结构</a:t>
            </a:r>
            <a:endParaRPr lang="en-US" altLang="zh-CN" dirty="0"/>
          </a:p>
          <a:p>
            <a:r>
              <a:rPr lang="zh-CN" altLang="en-US" dirty="0"/>
              <a:t>（分析频谱）</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10</a:t>
            </a:fld>
            <a:endParaRPr lang="en-US"/>
          </a:p>
        </p:txBody>
      </p:sp>
    </p:spTree>
    <p:extLst>
      <p:ext uri="{BB962C8B-B14F-4D97-AF65-F5344CB8AC3E}">
        <p14:creationId xmlns:p14="http://schemas.microsoft.com/office/powerpoint/2010/main" val="4034012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这是上一张图旋转</a:t>
            </a:r>
            <a:r>
              <a:rPr lang="en-US" altLang="zh-CN" dirty="0"/>
              <a:t>90</a:t>
            </a:r>
            <a:r>
              <a:rPr lang="zh-CN" altLang="en-US" dirty="0"/>
              <a:t>度后的结果</a:t>
            </a:r>
            <a:endParaRPr lang="en-US" altLang="zh-CN" dirty="0"/>
          </a:p>
          <a:p>
            <a:r>
              <a:rPr lang="zh-CN" altLang="en-US" dirty="0"/>
              <a:t>（分析频谱图）</a:t>
            </a:r>
            <a:endParaRPr lang="en-US" dirty="0"/>
          </a:p>
        </p:txBody>
      </p:sp>
      <p:sp>
        <p:nvSpPr>
          <p:cNvPr id="4" name="Slide Number Placeholder 3"/>
          <p:cNvSpPr>
            <a:spLocks noGrp="1"/>
          </p:cNvSpPr>
          <p:nvPr>
            <p:ph type="sldNum" sz="quarter" idx="5"/>
          </p:nvPr>
        </p:nvSpPr>
        <p:spPr/>
        <p:txBody>
          <a:bodyPr/>
          <a:lstStyle/>
          <a:p>
            <a:fld id="{CA8775E9-387A-1347-BD79-63EB57386997}" type="slidenum">
              <a:rPr lang="en-US" smtClean="0"/>
              <a:t>11</a:t>
            </a:fld>
            <a:endParaRPr lang="en-US"/>
          </a:p>
        </p:txBody>
      </p:sp>
    </p:spTree>
    <p:extLst>
      <p:ext uri="{BB962C8B-B14F-4D97-AF65-F5344CB8AC3E}">
        <p14:creationId xmlns:p14="http://schemas.microsoft.com/office/powerpoint/2010/main" val="1423028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CD39A4-AC05-3143-BDEC-34FE22E03E78}"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A88B0-077A-8C4E-9DD5-C775A7F015DD}" type="slidenum">
              <a:rPr lang="en-US" smtClean="0"/>
              <a:t>‹#›</a:t>
            </a:fld>
            <a:endParaRPr lang="en-US"/>
          </a:p>
        </p:txBody>
      </p:sp>
    </p:spTree>
    <p:extLst>
      <p:ext uri="{BB962C8B-B14F-4D97-AF65-F5344CB8AC3E}">
        <p14:creationId xmlns:p14="http://schemas.microsoft.com/office/powerpoint/2010/main" val="313847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CD39A4-AC05-3143-BDEC-34FE22E03E78}"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A88B0-077A-8C4E-9DD5-C775A7F015DD}" type="slidenum">
              <a:rPr lang="en-US" smtClean="0"/>
              <a:t>‹#›</a:t>
            </a:fld>
            <a:endParaRPr lang="en-US"/>
          </a:p>
        </p:txBody>
      </p:sp>
    </p:spTree>
    <p:extLst>
      <p:ext uri="{BB962C8B-B14F-4D97-AF65-F5344CB8AC3E}">
        <p14:creationId xmlns:p14="http://schemas.microsoft.com/office/powerpoint/2010/main" val="1999337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CD39A4-AC05-3143-BDEC-34FE22E03E78}"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A88B0-077A-8C4E-9DD5-C775A7F015DD}" type="slidenum">
              <a:rPr lang="en-US" smtClean="0"/>
              <a:t>‹#›</a:t>
            </a:fld>
            <a:endParaRPr lang="en-US"/>
          </a:p>
        </p:txBody>
      </p:sp>
    </p:spTree>
    <p:extLst>
      <p:ext uri="{BB962C8B-B14F-4D97-AF65-F5344CB8AC3E}">
        <p14:creationId xmlns:p14="http://schemas.microsoft.com/office/powerpoint/2010/main" val="1889848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CD39A4-AC05-3143-BDEC-34FE22E03E78}"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A88B0-077A-8C4E-9DD5-C775A7F015DD}" type="slidenum">
              <a:rPr lang="en-US" smtClean="0"/>
              <a:t>‹#›</a:t>
            </a:fld>
            <a:endParaRPr lang="en-US"/>
          </a:p>
        </p:txBody>
      </p:sp>
    </p:spTree>
    <p:extLst>
      <p:ext uri="{BB962C8B-B14F-4D97-AF65-F5344CB8AC3E}">
        <p14:creationId xmlns:p14="http://schemas.microsoft.com/office/powerpoint/2010/main" val="3878866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CD39A4-AC05-3143-BDEC-34FE22E03E78}"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A88B0-077A-8C4E-9DD5-C775A7F015DD}" type="slidenum">
              <a:rPr lang="en-US" smtClean="0"/>
              <a:t>‹#›</a:t>
            </a:fld>
            <a:endParaRPr lang="en-US"/>
          </a:p>
        </p:txBody>
      </p:sp>
    </p:spTree>
    <p:extLst>
      <p:ext uri="{BB962C8B-B14F-4D97-AF65-F5344CB8AC3E}">
        <p14:creationId xmlns:p14="http://schemas.microsoft.com/office/powerpoint/2010/main" val="279073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CD39A4-AC05-3143-BDEC-34FE22E03E78}"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A88B0-077A-8C4E-9DD5-C775A7F015DD}" type="slidenum">
              <a:rPr lang="en-US" smtClean="0"/>
              <a:t>‹#›</a:t>
            </a:fld>
            <a:endParaRPr lang="en-US"/>
          </a:p>
        </p:txBody>
      </p:sp>
    </p:spTree>
    <p:extLst>
      <p:ext uri="{BB962C8B-B14F-4D97-AF65-F5344CB8AC3E}">
        <p14:creationId xmlns:p14="http://schemas.microsoft.com/office/powerpoint/2010/main" val="2635000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CD39A4-AC05-3143-BDEC-34FE22E03E78}" type="datetimeFigureOut">
              <a:rPr lang="en-US" smtClean="0"/>
              <a:t>12/10/18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AA88B0-077A-8C4E-9DD5-C775A7F015DD}" type="slidenum">
              <a:rPr lang="en-US" smtClean="0"/>
              <a:t>‹#›</a:t>
            </a:fld>
            <a:endParaRPr lang="en-US"/>
          </a:p>
        </p:txBody>
      </p:sp>
    </p:spTree>
    <p:extLst>
      <p:ext uri="{BB962C8B-B14F-4D97-AF65-F5344CB8AC3E}">
        <p14:creationId xmlns:p14="http://schemas.microsoft.com/office/powerpoint/2010/main" val="1053806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CD39A4-AC05-3143-BDEC-34FE22E03E78}" type="datetimeFigureOut">
              <a:rPr lang="en-US" smtClean="0"/>
              <a:t>12/10/18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AA88B0-077A-8C4E-9DD5-C775A7F015DD}" type="slidenum">
              <a:rPr lang="en-US" smtClean="0"/>
              <a:t>‹#›</a:t>
            </a:fld>
            <a:endParaRPr lang="en-US"/>
          </a:p>
        </p:txBody>
      </p:sp>
    </p:spTree>
    <p:extLst>
      <p:ext uri="{BB962C8B-B14F-4D97-AF65-F5344CB8AC3E}">
        <p14:creationId xmlns:p14="http://schemas.microsoft.com/office/powerpoint/2010/main" val="3774358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CD39A4-AC05-3143-BDEC-34FE22E03E78}" type="datetimeFigureOut">
              <a:rPr lang="en-US" smtClean="0"/>
              <a:t>12/10/18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AA88B0-077A-8C4E-9DD5-C775A7F015DD}" type="slidenum">
              <a:rPr lang="en-US" smtClean="0"/>
              <a:t>‹#›</a:t>
            </a:fld>
            <a:endParaRPr lang="en-US"/>
          </a:p>
        </p:txBody>
      </p:sp>
    </p:spTree>
    <p:extLst>
      <p:ext uri="{BB962C8B-B14F-4D97-AF65-F5344CB8AC3E}">
        <p14:creationId xmlns:p14="http://schemas.microsoft.com/office/powerpoint/2010/main" val="139645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CD39A4-AC05-3143-BDEC-34FE22E03E78}"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A88B0-077A-8C4E-9DD5-C775A7F015DD}" type="slidenum">
              <a:rPr lang="en-US" smtClean="0"/>
              <a:t>‹#›</a:t>
            </a:fld>
            <a:endParaRPr lang="en-US"/>
          </a:p>
        </p:txBody>
      </p:sp>
    </p:spTree>
    <p:extLst>
      <p:ext uri="{BB962C8B-B14F-4D97-AF65-F5344CB8AC3E}">
        <p14:creationId xmlns:p14="http://schemas.microsoft.com/office/powerpoint/2010/main" val="427296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CD39A4-AC05-3143-BDEC-34FE22E03E78}"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A88B0-077A-8C4E-9DD5-C775A7F015DD}" type="slidenum">
              <a:rPr lang="en-US" smtClean="0"/>
              <a:t>‹#›</a:t>
            </a:fld>
            <a:endParaRPr lang="en-US"/>
          </a:p>
        </p:txBody>
      </p:sp>
    </p:spTree>
    <p:extLst>
      <p:ext uri="{BB962C8B-B14F-4D97-AF65-F5344CB8AC3E}">
        <p14:creationId xmlns:p14="http://schemas.microsoft.com/office/powerpoint/2010/main" val="13976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alpha val="63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D39A4-AC05-3143-BDEC-34FE22E03E78}" type="datetimeFigureOut">
              <a:rPr lang="en-US" smtClean="0"/>
              <a:t>12/10/18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AA88B0-077A-8C4E-9DD5-C775A7F015DD}" type="slidenum">
              <a:rPr lang="en-US" smtClean="0"/>
              <a:t>‹#›</a:t>
            </a:fld>
            <a:endParaRPr lang="en-US"/>
          </a:p>
        </p:txBody>
      </p:sp>
    </p:spTree>
    <p:extLst>
      <p:ext uri="{BB962C8B-B14F-4D97-AF65-F5344CB8AC3E}">
        <p14:creationId xmlns:p14="http://schemas.microsoft.com/office/powerpoint/2010/main" val="131984744"/>
      </p:ext>
    </p:extLst>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8.tiff"/><Relationship Id="rId7" Type="http://schemas.openxmlformats.org/officeDocument/2006/relationships/image" Target="../media/image11.png"/><Relationship Id="rId12"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5.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0.tiff"/><Relationship Id="rId7" Type="http://schemas.openxmlformats.org/officeDocument/2006/relationships/image" Target="../media/image11.png"/><Relationship Id="rId12"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5.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tiff"/></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tiff"/></Relationships>
</file>

<file path=ppt/slides/_rels/slide3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tiff"/><Relationship Id="rId7" Type="http://schemas.openxmlformats.org/officeDocument/2006/relationships/image" Target="../media/image11.png"/><Relationship Id="rId12"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5.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6.tiff"/><Relationship Id="rId7" Type="http://schemas.openxmlformats.org/officeDocument/2006/relationships/image" Target="../media/image11.png"/><Relationship Id="rId12"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5.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A2BEF-7BF9-CD46-8DFA-FEA9065BC22C}"/>
              </a:ext>
            </a:extLst>
          </p:cNvPr>
          <p:cNvSpPr>
            <a:spLocks noGrp="1"/>
          </p:cNvSpPr>
          <p:nvPr>
            <p:ph type="ctrTitle"/>
          </p:nvPr>
        </p:nvSpPr>
        <p:spPr/>
        <p:txBody>
          <a:bodyPr>
            <a:normAutofit/>
          </a:bodyPr>
          <a:lstStyle/>
          <a:p>
            <a:r>
              <a:rPr lang="en-US" sz="5400" dirty="0"/>
              <a:t>Blue</a:t>
            </a:r>
            <a:r>
              <a:rPr lang="zh-CN" altLang="en-US" sz="5400" dirty="0"/>
              <a:t> </a:t>
            </a:r>
            <a:r>
              <a:rPr lang="en-US" altLang="zh-CN" sz="5400" dirty="0"/>
              <a:t>Noise</a:t>
            </a:r>
            <a:r>
              <a:rPr lang="zh-CN" altLang="en-US" sz="5400" dirty="0"/>
              <a:t> </a:t>
            </a:r>
            <a:r>
              <a:rPr lang="en-US" altLang="zh-CN" sz="5400" dirty="0"/>
              <a:t>–</a:t>
            </a:r>
            <a:r>
              <a:rPr lang="zh-CN" altLang="en-US" sz="5400" dirty="0"/>
              <a:t> </a:t>
            </a:r>
            <a:r>
              <a:rPr lang="en-US" altLang="zh-CN" sz="5400" dirty="0"/>
              <a:t>An</a:t>
            </a:r>
            <a:r>
              <a:rPr lang="zh-CN" altLang="en-US" sz="5400" dirty="0"/>
              <a:t> </a:t>
            </a:r>
            <a:r>
              <a:rPr lang="en-US" altLang="zh-CN" sz="5400" dirty="0"/>
              <a:t>Introduction</a:t>
            </a:r>
            <a:endParaRPr lang="en-US" sz="5400" dirty="0"/>
          </a:p>
        </p:txBody>
      </p:sp>
      <p:sp>
        <p:nvSpPr>
          <p:cNvPr id="3" name="Subtitle 2">
            <a:extLst>
              <a:ext uri="{FF2B5EF4-FFF2-40B4-BE49-F238E27FC236}">
                <a16:creationId xmlns:a16="http://schemas.microsoft.com/office/drawing/2014/main" id="{F1237508-8F40-904F-8965-7CA79B272E72}"/>
              </a:ext>
            </a:extLst>
          </p:cNvPr>
          <p:cNvSpPr>
            <a:spLocks noGrp="1"/>
          </p:cNvSpPr>
          <p:nvPr>
            <p:ph type="subTitle" idx="1"/>
          </p:nvPr>
        </p:nvSpPr>
        <p:spPr/>
        <p:txBody>
          <a:bodyPr>
            <a:normAutofit/>
          </a:bodyPr>
          <a:lstStyle/>
          <a:p>
            <a:r>
              <a:rPr lang="en-US" altLang="zh-CN" sz="2800" dirty="0"/>
              <a:t>Hao</a:t>
            </a:r>
            <a:r>
              <a:rPr lang="zh-CN" altLang="en-US" sz="2800" dirty="0"/>
              <a:t> </a:t>
            </a:r>
            <a:r>
              <a:rPr lang="en-US" altLang="zh-CN" sz="2800" dirty="0"/>
              <a:t>He</a:t>
            </a:r>
            <a:endParaRPr lang="en-US" sz="2800" dirty="0"/>
          </a:p>
        </p:txBody>
      </p:sp>
    </p:spTree>
    <p:extLst>
      <p:ext uri="{BB962C8B-B14F-4D97-AF65-F5344CB8AC3E}">
        <p14:creationId xmlns:p14="http://schemas.microsoft.com/office/powerpoint/2010/main" val="3989742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1379-E901-4249-A17D-625991B72448}"/>
              </a:ext>
            </a:extLst>
          </p:cNvPr>
          <p:cNvSpPr>
            <a:spLocks noGrp="1"/>
          </p:cNvSpPr>
          <p:nvPr>
            <p:ph type="title"/>
          </p:nvPr>
        </p:nvSpPr>
        <p:spPr/>
        <p:txBody>
          <a:bodyPr/>
          <a:lstStyle/>
          <a:p>
            <a:r>
              <a:rPr lang="en-US" dirty="0"/>
              <a:t>2D </a:t>
            </a:r>
            <a:r>
              <a:rPr lang="en-US" altLang="zh-CN" dirty="0"/>
              <a:t>DFT</a:t>
            </a:r>
            <a:r>
              <a:rPr lang="zh-CN" altLang="en-US" dirty="0"/>
              <a:t> </a:t>
            </a:r>
            <a:r>
              <a:rPr lang="en-US" altLang="zh-CN" dirty="0"/>
              <a:t>Examples</a:t>
            </a:r>
            <a:endParaRPr lang="en-US" dirty="0"/>
          </a:p>
        </p:txBody>
      </p:sp>
      <p:sp>
        <p:nvSpPr>
          <p:cNvPr id="4" name="TextBox 3">
            <a:extLst>
              <a:ext uri="{FF2B5EF4-FFF2-40B4-BE49-F238E27FC236}">
                <a16:creationId xmlns:a16="http://schemas.microsoft.com/office/drawing/2014/main" id="{E7BE8652-F84E-314C-9203-B3ACAADA4AA1}"/>
              </a:ext>
            </a:extLst>
          </p:cNvPr>
          <p:cNvSpPr txBox="1"/>
          <p:nvPr/>
        </p:nvSpPr>
        <p:spPr>
          <a:xfrm>
            <a:off x="8384361" y="230188"/>
            <a:ext cx="3485826" cy="369332"/>
          </a:xfrm>
          <a:prstGeom prst="rect">
            <a:avLst/>
          </a:prstGeom>
          <a:noFill/>
        </p:spPr>
        <p:txBody>
          <a:bodyPr wrap="none" rtlCol="0">
            <a:spAutoFit/>
          </a:bodyPr>
          <a:lstStyle/>
          <a:p>
            <a:pPr algn="r"/>
            <a:r>
              <a:rPr lang="en-US" altLang="zh-CN" dirty="0"/>
              <a:t>1.</a:t>
            </a:r>
            <a:r>
              <a:rPr lang="zh-CN" altLang="en-US" dirty="0"/>
              <a:t> </a:t>
            </a:r>
            <a:r>
              <a:rPr lang="en-US" dirty="0"/>
              <a:t>S</a:t>
            </a:r>
            <a:r>
              <a:rPr lang="en-US" altLang="zh-CN" dirty="0"/>
              <a:t>ignal</a:t>
            </a:r>
            <a:r>
              <a:rPr lang="zh-CN" altLang="en-US" dirty="0"/>
              <a:t> </a:t>
            </a:r>
            <a:r>
              <a:rPr lang="en-US" altLang="zh-CN" dirty="0"/>
              <a:t>Processing</a:t>
            </a:r>
            <a:r>
              <a:rPr lang="zh-CN" altLang="en-US" dirty="0"/>
              <a:t> </a:t>
            </a:r>
            <a:r>
              <a:rPr lang="en-US" altLang="zh-CN" dirty="0"/>
              <a:t>Prerequisites</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E6E9C0-94FE-A04F-95E2-72CF26876282}"/>
                  </a:ext>
                </a:extLst>
              </p:cNvPr>
              <p:cNvSpPr txBox="1"/>
              <p:nvPr/>
            </p:nvSpPr>
            <p:spPr>
              <a:xfrm>
                <a:off x="2901501" y="1792131"/>
                <a:ext cx="14214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57E6E9C0-94FE-A04F-95E2-72CF26876282}"/>
                  </a:ext>
                </a:extLst>
              </p:cNvPr>
              <p:cNvSpPr txBox="1">
                <a:spLocks noRot="1" noChangeAspect="1" noMove="1" noResize="1" noEditPoints="1" noAdjustHandles="1" noChangeArrowheads="1" noChangeShapeType="1" noTextEdit="1"/>
              </p:cNvSpPr>
              <p:nvPr/>
            </p:nvSpPr>
            <p:spPr>
              <a:xfrm>
                <a:off x="2901501" y="1792131"/>
                <a:ext cx="1421479" cy="523220"/>
              </a:xfrm>
              <a:prstGeom prst="rect">
                <a:avLst/>
              </a:prstGeom>
              <a:blipFill>
                <a:blip r:embed="rId5"/>
                <a:stretch>
                  <a:fillRect l="-1786" r="-1786" b="-21429"/>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A42AE2C-B3AD-2841-9CC8-772CA4EFA5B6}"/>
              </a:ext>
            </a:extLst>
          </p:cNvPr>
          <p:cNvGrpSpPr/>
          <p:nvPr/>
        </p:nvGrpSpPr>
        <p:grpSpPr>
          <a:xfrm>
            <a:off x="1620182" y="1937364"/>
            <a:ext cx="4281854" cy="4117513"/>
            <a:chOff x="1620182" y="1937364"/>
            <a:chExt cx="4281854" cy="4117513"/>
          </a:xfrm>
        </p:grpSpPr>
        <p:cxnSp>
          <p:nvCxnSpPr>
            <p:cNvPr id="10" name="Straight Arrow Connector 9">
              <a:extLst>
                <a:ext uri="{FF2B5EF4-FFF2-40B4-BE49-F238E27FC236}">
                  <a16:creationId xmlns:a16="http://schemas.microsoft.com/office/drawing/2014/main" id="{669AC412-036B-CB48-8992-47EA4621BE18}"/>
                </a:ext>
              </a:extLst>
            </p:cNvPr>
            <p:cNvCxnSpPr/>
            <p:nvPr/>
          </p:nvCxnSpPr>
          <p:spPr>
            <a:xfrm>
              <a:off x="1984433" y="5668919"/>
              <a:ext cx="3917603" cy="0"/>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E25C7E0-4911-D740-A28C-7EE1102E172A}"/>
                </a:ext>
              </a:extLst>
            </p:cNvPr>
            <p:cNvCxnSpPr>
              <a:cxnSpLocks/>
            </p:cNvCxnSpPr>
            <p:nvPr/>
          </p:nvCxnSpPr>
          <p:spPr>
            <a:xfrm flipH="1" flipV="1">
              <a:off x="1984433" y="1937364"/>
              <a:ext cx="2774" cy="3701078"/>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761D34D-6195-6B4E-AC88-061C22ED5863}"/>
                </a:ext>
              </a:extLst>
            </p:cNvPr>
            <p:cNvSpPr txBox="1"/>
            <p:nvPr/>
          </p:nvSpPr>
          <p:spPr>
            <a:xfrm>
              <a:off x="5525010" y="5685545"/>
              <a:ext cx="369012" cy="369332"/>
            </a:xfrm>
            <a:prstGeom prst="rect">
              <a:avLst/>
            </a:prstGeom>
            <a:noFill/>
          </p:spPr>
          <p:txBody>
            <a:bodyPr wrap="none" rtlCol="0">
              <a:spAutoFit/>
            </a:bodyPr>
            <a:lstStyle/>
            <a:p>
              <a:r>
                <a:rPr lang="en-US" i="1" dirty="0"/>
                <a:t>m</a:t>
              </a:r>
            </a:p>
          </p:txBody>
        </p:sp>
        <p:sp>
          <p:nvSpPr>
            <p:cNvPr id="15" name="TextBox 14">
              <a:extLst>
                <a:ext uri="{FF2B5EF4-FFF2-40B4-BE49-F238E27FC236}">
                  <a16:creationId xmlns:a16="http://schemas.microsoft.com/office/drawing/2014/main" id="{FE3D641A-EAD8-E84D-9FC8-5DFDB733FC45}"/>
                </a:ext>
              </a:extLst>
            </p:cNvPr>
            <p:cNvSpPr txBox="1"/>
            <p:nvPr/>
          </p:nvSpPr>
          <p:spPr>
            <a:xfrm>
              <a:off x="1620182" y="1953816"/>
              <a:ext cx="308098" cy="369332"/>
            </a:xfrm>
            <a:prstGeom prst="rect">
              <a:avLst/>
            </a:prstGeom>
            <a:noFill/>
          </p:spPr>
          <p:txBody>
            <a:bodyPr wrap="none" rtlCol="0">
              <a:spAutoFit/>
            </a:bodyPr>
            <a:lstStyle/>
            <a:p>
              <a:r>
                <a:rPr lang="en-US" i="1" dirty="0"/>
                <a:t>n</a:t>
              </a:r>
            </a:p>
          </p:txBody>
        </p:sp>
      </p:grpSp>
      <p:grpSp>
        <p:nvGrpSpPr>
          <p:cNvPr id="12" name="Group 11">
            <a:extLst>
              <a:ext uri="{FF2B5EF4-FFF2-40B4-BE49-F238E27FC236}">
                <a16:creationId xmlns:a16="http://schemas.microsoft.com/office/drawing/2014/main" id="{A0783604-7520-B842-85A6-4E74425DCFC8}"/>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36501F-45EB-0248-8343-55C6078DD2E7}"/>
                    </a:ext>
                  </a:extLst>
                </p:cNvPr>
                <p:cNvSpPr txBox="1"/>
                <p:nvPr/>
              </p:nvSpPr>
              <p:spPr>
                <a:xfrm>
                  <a:off x="10253518" y="3644662"/>
                  <a:ext cx="377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oMath>
                    </m:oMathPara>
                  </a14:m>
                  <a:endParaRPr lang="en-US" dirty="0"/>
                </a:p>
              </p:txBody>
            </p:sp>
          </mc:Choice>
          <mc:Fallback xmlns="">
            <p:sp>
              <p:nvSpPr>
                <p:cNvPr id="30" name="TextBox 29">
                  <a:extLst>
                    <a:ext uri="{FF2B5EF4-FFF2-40B4-BE49-F238E27FC236}">
                      <a16:creationId xmlns:a16="http://schemas.microsoft.com/office/drawing/2014/main" id="{FB36501F-45EB-0248-8343-55C6078DD2E7}"/>
                    </a:ext>
                  </a:extLst>
                </p:cNvPr>
                <p:cNvSpPr txBox="1">
                  <a:spLocks noRot="1" noChangeAspect="1" noMove="1" noResize="1" noEditPoints="1" noAdjustHandles="1" noChangeArrowheads="1" noChangeShapeType="1" noTextEdit="1"/>
                </p:cNvSpPr>
                <p:nvPr/>
              </p:nvSpPr>
              <p:spPr>
                <a:xfrm>
                  <a:off x="10253518" y="3644662"/>
                  <a:ext cx="377155" cy="369332"/>
                </a:xfrm>
                <a:prstGeom prst="rect">
                  <a:avLst/>
                </a:prstGeom>
                <a:blipFill>
                  <a:blip r:embed="rId6"/>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A46585BB-042F-7A40-B815-5893692F9217}"/>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3340A24-F31E-434C-9A24-CC56B0DABE7D}"/>
                      </a:ext>
                    </a:extLst>
                  </p:cNvPr>
                  <p:cNvSpPr txBox="1"/>
                  <p:nvPr/>
                </p:nvSpPr>
                <p:spPr>
                  <a:xfrm>
                    <a:off x="8642257" y="5665265"/>
                    <a:ext cx="550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29" name="TextBox 28">
                    <a:extLst>
                      <a:ext uri="{FF2B5EF4-FFF2-40B4-BE49-F238E27FC236}">
                        <a16:creationId xmlns:a16="http://schemas.microsoft.com/office/drawing/2014/main" id="{53340A24-F31E-434C-9A24-CC56B0DABE7D}"/>
                      </a:ext>
                    </a:extLst>
                  </p:cNvPr>
                  <p:cNvSpPr txBox="1">
                    <a:spLocks noRot="1" noChangeAspect="1" noMove="1" noResize="1" noEditPoints="1" noAdjustHandles="1" noChangeArrowheads="1" noChangeShapeType="1" noTextEdit="1"/>
                  </p:cNvSpPr>
                  <p:nvPr/>
                </p:nvSpPr>
                <p:spPr>
                  <a:xfrm>
                    <a:off x="8642257" y="5665265"/>
                    <a:ext cx="550279" cy="369332"/>
                  </a:xfrm>
                  <a:prstGeom prst="rect">
                    <a:avLst/>
                  </a:prstGeom>
                  <a:blipFill>
                    <a:blip r:embed="rId7"/>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0BE14989-FDF2-C44D-913F-7A7559345B23}"/>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8FD073-0CDB-AC4F-9221-0C4CF7296BC4}"/>
                        </a:ext>
                      </a:extLst>
                    </p:cNvPr>
                    <p:cNvSpPr txBox="1"/>
                    <p:nvPr/>
                  </p:nvSpPr>
                  <p:spPr>
                    <a:xfrm>
                      <a:off x="6612647" y="1758881"/>
                      <a:ext cx="13489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rPr>
                              <m:t>𝑣</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D08FD073-0CDB-AC4F-9221-0C4CF7296BC4}"/>
                        </a:ext>
                      </a:extLst>
                    </p:cNvPr>
                    <p:cNvSpPr txBox="1">
                      <a:spLocks noRot="1" noChangeAspect="1" noMove="1" noResize="1" noEditPoints="1" noAdjustHandles="1" noChangeArrowheads="1" noChangeShapeType="1" noTextEdit="1"/>
                    </p:cNvSpPr>
                    <p:nvPr/>
                  </p:nvSpPr>
                  <p:spPr>
                    <a:xfrm>
                      <a:off x="6612647" y="1758881"/>
                      <a:ext cx="1348959" cy="523220"/>
                    </a:xfrm>
                    <a:prstGeom prst="rect">
                      <a:avLst/>
                    </a:prstGeom>
                    <a:blipFill>
                      <a:blip r:embed="rId8"/>
                      <a:stretch>
                        <a:fillRect r="-1869" b="-1860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6A090DC0-403E-4745-AA1E-0532E18BA00C}"/>
                    </a:ext>
                  </a:extLst>
                </p:cNvPr>
                <p:cNvCxnSpPr>
                  <a:cxnSpLocks/>
                </p:cNvCxnSpPr>
                <p:nvPr/>
              </p:nvCxnSpPr>
              <p:spPr>
                <a:xfrm flipV="1">
                  <a:off x="6578202" y="4001294"/>
                  <a:ext cx="4278220" cy="12700"/>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DDCCCE5-12F8-3A46-AB37-3BD3EF7A538D}"/>
                    </a:ext>
                  </a:extLst>
                </p:cNvPr>
                <p:cNvCxnSpPr>
                  <a:cxnSpLocks/>
                </p:cNvCxnSpPr>
                <p:nvPr/>
              </p:nvCxnSpPr>
              <p:spPr>
                <a:xfrm flipH="1" flipV="1">
                  <a:off x="8680230" y="1957321"/>
                  <a:ext cx="25966" cy="4509981"/>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286AA8-CD41-FE4E-A342-1E313DB64322}"/>
                        </a:ext>
                      </a:extLst>
                    </p:cNvPr>
                    <p:cNvSpPr txBox="1"/>
                    <p:nvPr/>
                  </p:nvSpPr>
                  <p:spPr>
                    <a:xfrm>
                      <a:off x="6612647" y="4001294"/>
                      <a:ext cx="550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28" name="TextBox 27">
                      <a:extLst>
                        <a:ext uri="{FF2B5EF4-FFF2-40B4-BE49-F238E27FC236}">
                          <a16:creationId xmlns:a16="http://schemas.microsoft.com/office/drawing/2014/main" id="{03286AA8-CD41-FE4E-A342-1E313DB64322}"/>
                        </a:ext>
                      </a:extLst>
                    </p:cNvPr>
                    <p:cNvSpPr txBox="1">
                      <a:spLocks noRot="1" noChangeAspect="1" noMove="1" noResize="1" noEditPoints="1" noAdjustHandles="1" noChangeArrowheads="1" noChangeShapeType="1" noTextEdit="1"/>
                    </p:cNvSpPr>
                    <p:nvPr/>
                  </p:nvSpPr>
                  <p:spPr>
                    <a:xfrm>
                      <a:off x="6612647" y="4001294"/>
                      <a:ext cx="55027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A288A31-8465-004E-9EE3-60197D4F6734}"/>
                        </a:ext>
                      </a:extLst>
                    </p:cNvPr>
                    <p:cNvSpPr txBox="1"/>
                    <p:nvPr/>
                  </p:nvSpPr>
                  <p:spPr>
                    <a:xfrm>
                      <a:off x="8614362" y="2024413"/>
                      <a:ext cx="377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oMath>
                        </m:oMathPara>
                      </a14:m>
                      <a:endParaRPr lang="en-US" dirty="0"/>
                    </a:p>
                  </p:txBody>
                </p:sp>
              </mc:Choice>
              <mc:Fallback xmlns="">
                <p:sp>
                  <p:nvSpPr>
                    <p:cNvPr id="31" name="TextBox 30">
                      <a:extLst>
                        <a:ext uri="{FF2B5EF4-FFF2-40B4-BE49-F238E27FC236}">
                          <a16:creationId xmlns:a16="http://schemas.microsoft.com/office/drawing/2014/main" id="{5A288A31-8465-004E-9EE3-60197D4F6734}"/>
                        </a:ext>
                      </a:extLst>
                    </p:cNvPr>
                    <p:cNvSpPr txBox="1">
                      <a:spLocks noRot="1" noChangeAspect="1" noMove="1" noResize="1" noEditPoints="1" noAdjustHandles="1" noChangeArrowheads="1" noChangeShapeType="1" noTextEdit="1"/>
                    </p:cNvSpPr>
                    <p:nvPr/>
                  </p:nvSpPr>
                  <p:spPr>
                    <a:xfrm>
                      <a:off x="8614362" y="2024413"/>
                      <a:ext cx="37715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0F9B57-4730-6646-B8BA-2A8B92B347F2}"/>
                        </a:ext>
                      </a:extLst>
                    </p:cNvPr>
                    <p:cNvSpPr txBox="1"/>
                    <p:nvPr/>
                  </p:nvSpPr>
                  <p:spPr>
                    <a:xfrm>
                      <a:off x="8346309" y="4004768"/>
                      <a:ext cx="364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32" name="TextBox 31">
                      <a:extLst>
                        <a:ext uri="{FF2B5EF4-FFF2-40B4-BE49-F238E27FC236}">
                          <a16:creationId xmlns:a16="http://schemas.microsoft.com/office/drawing/2014/main" id="{F20F9B57-4730-6646-B8BA-2A8B92B347F2}"/>
                        </a:ext>
                      </a:extLst>
                    </p:cNvPr>
                    <p:cNvSpPr txBox="1">
                      <a:spLocks noRot="1" noChangeAspect="1" noMove="1" noResize="1" noEditPoints="1" noAdjustHandles="1" noChangeArrowheads="1" noChangeShapeType="1" noTextEdit="1"/>
                    </p:cNvSpPr>
                    <p:nvPr/>
                  </p:nvSpPr>
                  <p:spPr>
                    <a:xfrm>
                      <a:off x="8346309" y="4004768"/>
                      <a:ext cx="364202" cy="369332"/>
                    </a:xfrm>
                    <a:prstGeom prst="rect">
                      <a:avLst/>
                    </a:prstGeom>
                    <a:blipFill>
                      <a:blip r:embed="rId11"/>
                      <a:stretch>
                        <a:fillRect/>
                      </a:stretch>
                    </a:blipFill>
                  </p:spPr>
                  <p:txBody>
                    <a:bodyPr/>
                    <a:lstStyle/>
                    <a:p>
                      <a:r>
                        <a:rPr lang="en-US">
                          <a:noFill/>
                        </a:rPr>
                        <a:t> </a:t>
                      </a:r>
                    </a:p>
                  </p:txBody>
                </p:sp>
              </mc:Fallback>
            </mc:AlternateContent>
          </p:grpSp>
        </p:grpSp>
      </p:grpSp>
      <p:pic>
        <p:nvPicPr>
          <p:cNvPr id="5" name="Picture 4">
            <a:extLst>
              <a:ext uri="{FF2B5EF4-FFF2-40B4-BE49-F238E27FC236}">
                <a16:creationId xmlns:a16="http://schemas.microsoft.com/office/drawing/2014/main" id="{FE79542D-8C87-AA46-8522-96D27AD06F95}"/>
              </a:ext>
            </a:extLst>
          </p:cNvPr>
          <p:cNvPicPr>
            <a:picLocks noChangeAspect="1"/>
          </p:cNvPicPr>
          <p:nvPr/>
        </p:nvPicPr>
        <p:blipFill>
          <a:blip r:embed="rId12"/>
          <a:stretch>
            <a:fillRect/>
          </a:stretch>
        </p:blipFill>
        <p:spPr>
          <a:xfrm>
            <a:off x="2037228" y="2399719"/>
            <a:ext cx="3251200" cy="3251200"/>
          </a:xfrm>
          <a:prstGeom prst="rect">
            <a:avLst/>
          </a:prstGeom>
        </p:spPr>
      </p:pic>
      <p:pic>
        <p:nvPicPr>
          <p:cNvPr id="6" name="Picture 5">
            <a:extLst>
              <a:ext uri="{FF2B5EF4-FFF2-40B4-BE49-F238E27FC236}">
                <a16:creationId xmlns:a16="http://schemas.microsoft.com/office/drawing/2014/main" id="{E42D79BA-AFEF-DC44-B98D-237BDC82E61D}"/>
              </a:ext>
            </a:extLst>
          </p:cNvPr>
          <p:cNvPicPr>
            <a:picLocks noChangeAspect="1"/>
          </p:cNvPicPr>
          <p:nvPr/>
        </p:nvPicPr>
        <p:blipFill>
          <a:blip r:embed="rId13"/>
          <a:stretch>
            <a:fillRect/>
          </a:stretch>
        </p:blipFill>
        <p:spPr>
          <a:xfrm>
            <a:off x="7054630" y="2394277"/>
            <a:ext cx="3251200" cy="3251200"/>
          </a:xfrm>
          <a:prstGeom prst="rect">
            <a:avLst/>
          </a:prstGeom>
        </p:spPr>
      </p:pic>
    </p:spTree>
    <p:extLst>
      <p:ext uri="{BB962C8B-B14F-4D97-AF65-F5344CB8AC3E}">
        <p14:creationId xmlns:p14="http://schemas.microsoft.com/office/powerpoint/2010/main" val="412223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1379-E901-4249-A17D-625991B72448}"/>
              </a:ext>
            </a:extLst>
          </p:cNvPr>
          <p:cNvSpPr>
            <a:spLocks noGrp="1"/>
          </p:cNvSpPr>
          <p:nvPr>
            <p:ph type="title"/>
          </p:nvPr>
        </p:nvSpPr>
        <p:spPr/>
        <p:txBody>
          <a:bodyPr/>
          <a:lstStyle/>
          <a:p>
            <a:r>
              <a:rPr lang="en-US" dirty="0"/>
              <a:t>2D </a:t>
            </a:r>
            <a:r>
              <a:rPr lang="en-US" altLang="zh-CN" dirty="0"/>
              <a:t>DFT</a:t>
            </a:r>
            <a:r>
              <a:rPr lang="zh-CN" altLang="en-US" dirty="0"/>
              <a:t> </a:t>
            </a:r>
            <a:r>
              <a:rPr lang="en-US" altLang="zh-CN" dirty="0"/>
              <a:t>Examples</a:t>
            </a:r>
            <a:endParaRPr lang="en-US" dirty="0"/>
          </a:p>
        </p:txBody>
      </p:sp>
      <p:sp>
        <p:nvSpPr>
          <p:cNvPr id="4" name="TextBox 3">
            <a:extLst>
              <a:ext uri="{FF2B5EF4-FFF2-40B4-BE49-F238E27FC236}">
                <a16:creationId xmlns:a16="http://schemas.microsoft.com/office/drawing/2014/main" id="{E7BE8652-F84E-314C-9203-B3ACAADA4AA1}"/>
              </a:ext>
            </a:extLst>
          </p:cNvPr>
          <p:cNvSpPr txBox="1"/>
          <p:nvPr/>
        </p:nvSpPr>
        <p:spPr>
          <a:xfrm>
            <a:off x="8384361" y="230188"/>
            <a:ext cx="3485826" cy="369332"/>
          </a:xfrm>
          <a:prstGeom prst="rect">
            <a:avLst/>
          </a:prstGeom>
          <a:noFill/>
        </p:spPr>
        <p:txBody>
          <a:bodyPr wrap="none" rtlCol="0">
            <a:spAutoFit/>
          </a:bodyPr>
          <a:lstStyle/>
          <a:p>
            <a:pPr algn="r"/>
            <a:r>
              <a:rPr lang="en-US" altLang="zh-CN" dirty="0"/>
              <a:t>1.</a:t>
            </a:r>
            <a:r>
              <a:rPr lang="zh-CN" altLang="en-US" dirty="0"/>
              <a:t> </a:t>
            </a:r>
            <a:r>
              <a:rPr lang="en-US" dirty="0"/>
              <a:t>S</a:t>
            </a:r>
            <a:r>
              <a:rPr lang="en-US" altLang="zh-CN" dirty="0"/>
              <a:t>ignal</a:t>
            </a:r>
            <a:r>
              <a:rPr lang="zh-CN" altLang="en-US" dirty="0"/>
              <a:t> </a:t>
            </a:r>
            <a:r>
              <a:rPr lang="en-US" altLang="zh-CN" dirty="0"/>
              <a:t>Processing</a:t>
            </a:r>
            <a:r>
              <a:rPr lang="zh-CN" altLang="en-US" dirty="0"/>
              <a:t> </a:t>
            </a:r>
            <a:r>
              <a:rPr lang="en-US" altLang="zh-CN" dirty="0"/>
              <a:t>Prerequisites</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E6E9C0-94FE-A04F-95E2-72CF26876282}"/>
                  </a:ext>
                </a:extLst>
              </p:cNvPr>
              <p:cNvSpPr txBox="1"/>
              <p:nvPr/>
            </p:nvSpPr>
            <p:spPr>
              <a:xfrm>
                <a:off x="2901501" y="1792131"/>
                <a:ext cx="14214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57E6E9C0-94FE-A04F-95E2-72CF26876282}"/>
                  </a:ext>
                </a:extLst>
              </p:cNvPr>
              <p:cNvSpPr txBox="1">
                <a:spLocks noRot="1" noChangeAspect="1" noMove="1" noResize="1" noEditPoints="1" noAdjustHandles="1" noChangeArrowheads="1" noChangeShapeType="1" noTextEdit="1"/>
              </p:cNvSpPr>
              <p:nvPr/>
            </p:nvSpPr>
            <p:spPr>
              <a:xfrm>
                <a:off x="2901501" y="1792131"/>
                <a:ext cx="1421479" cy="523220"/>
              </a:xfrm>
              <a:prstGeom prst="rect">
                <a:avLst/>
              </a:prstGeom>
              <a:blipFill>
                <a:blip r:embed="rId5"/>
                <a:stretch>
                  <a:fillRect l="-1786" r="-1786" b="-21429"/>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A42AE2C-B3AD-2841-9CC8-772CA4EFA5B6}"/>
              </a:ext>
            </a:extLst>
          </p:cNvPr>
          <p:cNvGrpSpPr/>
          <p:nvPr/>
        </p:nvGrpSpPr>
        <p:grpSpPr>
          <a:xfrm>
            <a:off x="1620182" y="1937364"/>
            <a:ext cx="4281854" cy="4117513"/>
            <a:chOff x="1620182" y="1937364"/>
            <a:chExt cx="4281854" cy="4117513"/>
          </a:xfrm>
        </p:grpSpPr>
        <p:cxnSp>
          <p:nvCxnSpPr>
            <p:cNvPr id="10" name="Straight Arrow Connector 9">
              <a:extLst>
                <a:ext uri="{FF2B5EF4-FFF2-40B4-BE49-F238E27FC236}">
                  <a16:creationId xmlns:a16="http://schemas.microsoft.com/office/drawing/2014/main" id="{669AC412-036B-CB48-8992-47EA4621BE18}"/>
                </a:ext>
              </a:extLst>
            </p:cNvPr>
            <p:cNvCxnSpPr/>
            <p:nvPr/>
          </p:nvCxnSpPr>
          <p:spPr>
            <a:xfrm>
              <a:off x="1984433" y="5668919"/>
              <a:ext cx="3917603" cy="0"/>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E25C7E0-4911-D740-A28C-7EE1102E172A}"/>
                </a:ext>
              </a:extLst>
            </p:cNvPr>
            <p:cNvCxnSpPr>
              <a:cxnSpLocks/>
            </p:cNvCxnSpPr>
            <p:nvPr/>
          </p:nvCxnSpPr>
          <p:spPr>
            <a:xfrm flipH="1" flipV="1">
              <a:off x="1984433" y="1937364"/>
              <a:ext cx="2774" cy="3701078"/>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761D34D-6195-6B4E-AC88-061C22ED5863}"/>
                </a:ext>
              </a:extLst>
            </p:cNvPr>
            <p:cNvSpPr txBox="1"/>
            <p:nvPr/>
          </p:nvSpPr>
          <p:spPr>
            <a:xfrm>
              <a:off x="5525010" y="5685545"/>
              <a:ext cx="369012" cy="369332"/>
            </a:xfrm>
            <a:prstGeom prst="rect">
              <a:avLst/>
            </a:prstGeom>
            <a:noFill/>
          </p:spPr>
          <p:txBody>
            <a:bodyPr wrap="none" rtlCol="0">
              <a:spAutoFit/>
            </a:bodyPr>
            <a:lstStyle/>
            <a:p>
              <a:r>
                <a:rPr lang="en-US" i="1" dirty="0"/>
                <a:t>m</a:t>
              </a:r>
            </a:p>
          </p:txBody>
        </p:sp>
        <p:sp>
          <p:nvSpPr>
            <p:cNvPr id="15" name="TextBox 14">
              <a:extLst>
                <a:ext uri="{FF2B5EF4-FFF2-40B4-BE49-F238E27FC236}">
                  <a16:creationId xmlns:a16="http://schemas.microsoft.com/office/drawing/2014/main" id="{FE3D641A-EAD8-E84D-9FC8-5DFDB733FC45}"/>
                </a:ext>
              </a:extLst>
            </p:cNvPr>
            <p:cNvSpPr txBox="1"/>
            <p:nvPr/>
          </p:nvSpPr>
          <p:spPr>
            <a:xfrm>
              <a:off x="1620182" y="1953816"/>
              <a:ext cx="308098" cy="369332"/>
            </a:xfrm>
            <a:prstGeom prst="rect">
              <a:avLst/>
            </a:prstGeom>
            <a:noFill/>
          </p:spPr>
          <p:txBody>
            <a:bodyPr wrap="none" rtlCol="0">
              <a:spAutoFit/>
            </a:bodyPr>
            <a:lstStyle/>
            <a:p>
              <a:r>
                <a:rPr lang="en-US" i="1" dirty="0"/>
                <a:t>n</a:t>
              </a:r>
            </a:p>
          </p:txBody>
        </p:sp>
      </p:grpSp>
      <p:grpSp>
        <p:nvGrpSpPr>
          <p:cNvPr id="12" name="Group 11">
            <a:extLst>
              <a:ext uri="{FF2B5EF4-FFF2-40B4-BE49-F238E27FC236}">
                <a16:creationId xmlns:a16="http://schemas.microsoft.com/office/drawing/2014/main" id="{A0783604-7520-B842-85A6-4E74425DCFC8}"/>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36501F-45EB-0248-8343-55C6078DD2E7}"/>
                    </a:ext>
                  </a:extLst>
                </p:cNvPr>
                <p:cNvSpPr txBox="1"/>
                <p:nvPr/>
              </p:nvSpPr>
              <p:spPr>
                <a:xfrm>
                  <a:off x="10253518" y="3644662"/>
                  <a:ext cx="377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oMath>
                    </m:oMathPara>
                  </a14:m>
                  <a:endParaRPr lang="en-US" dirty="0"/>
                </a:p>
              </p:txBody>
            </p:sp>
          </mc:Choice>
          <mc:Fallback xmlns="">
            <p:sp>
              <p:nvSpPr>
                <p:cNvPr id="30" name="TextBox 29">
                  <a:extLst>
                    <a:ext uri="{FF2B5EF4-FFF2-40B4-BE49-F238E27FC236}">
                      <a16:creationId xmlns:a16="http://schemas.microsoft.com/office/drawing/2014/main" id="{FB36501F-45EB-0248-8343-55C6078DD2E7}"/>
                    </a:ext>
                  </a:extLst>
                </p:cNvPr>
                <p:cNvSpPr txBox="1">
                  <a:spLocks noRot="1" noChangeAspect="1" noMove="1" noResize="1" noEditPoints="1" noAdjustHandles="1" noChangeArrowheads="1" noChangeShapeType="1" noTextEdit="1"/>
                </p:cNvSpPr>
                <p:nvPr/>
              </p:nvSpPr>
              <p:spPr>
                <a:xfrm>
                  <a:off x="10253518" y="3644662"/>
                  <a:ext cx="377155" cy="369332"/>
                </a:xfrm>
                <a:prstGeom prst="rect">
                  <a:avLst/>
                </a:prstGeom>
                <a:blipFill>
                  <a:blip r:embed="rId6"/>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A46585BB-042F-7A40-B815-5893692F9217}"/>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3340A24-F31E-434C-9A24-CC56B0DABE7D}"/>
                      </a:ext>
                    </a:extLst>
                  </p:cNvPr>
                  <p:cNvSpPr txBox="1"/>
                  <p:nvPr/>
                </p:nvSpPr>
                <p:spPr>
                  <a:xfrm>
                    <a:off x="8642257" y="5665265"/>
                    <a:ext cx="550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29" name="TextBox 28">
                    <a:extLst>
                      <a:ext uri="{FF2B5EF4-FFF2-40B4-BE49-F238E27FC236}">
                        <a16:creationId xmlns:a16="http://schemas.microsoft.com/office/drawing/2014/main" id="{53340A24-F31E-434C-9A24-CC56B0DABE7D}"/>
                      </a:ext>
                    </a:extLst>
                  </p:cNvPr>
                  <p:cNvSpPr txBox="1">
                    <a:spLocks noRot="1" noChangeAspect="1" noMove="1" noResize="1" noEditPoints="1" noAdjustHandles="1" noChangeArrowheads="1" noChangeShapeType="1" noTextEdit="1"/>
                  </p:cNvSpPr>
                  <p:nvPr/>
                </p:nvSpPr>
                <p:spPr>
                  <a:xfrm>
                    <a:off x="8642257" y="5665265"/>
                    <a:ext cx="550279" cy="369332"/>
                  </a:xfrm>
                  <a:prstGeom prst="rect">
                    <a:avLst/>
                  </a:prstGeom>
                  <a:blipFill>
                    <a:blip r:embed="rId7"/>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0BE14989-FDF2-C44D-913F-7A7559345B23}"/>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8FD073-0CDB-AC4F-9221-0C4CF7296BC4}"/>
                        </a:ext>
                      </a:extLst>
                    </p:cNvPr>
                    <p:cNvSpPr txBox="1"/>
                    <p:nvPr/>
                  </p:nvSpPr>
                  <p:spPr>
                    <a:xfrm>
                      <a:off x="6612647" y="1758881"/>
                      <a:ext cx="13489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rPr>
                              <m:t>𝑣</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D08FD073-0CDB-AC4F-9221-0C4CF7296BC4}"/>
                        </a:ext>
                      </a:extLst>
                    </p:cNvPr>
                    <p:cNvSpPr txBox="1">
                      <a:spLocks noRot="1" noChangeAspect="1" noMove="1" noResize="1" noEditPoints="1" noAdjustHandles="1" noChangeArrowheads="1" noChangeShapeType="1" noTextEdit="1"/>
                    </p:cNvSpPr>
                    <p:nvPr/>
                  </p:nvSpPr>
                  <p:spPr>
                    <a:xfrm>
                      <a:off x="6612647" y="1758881"/>
                      <a:ext cx="1348959" cy="523220"/>
                    </a:xfrm>
                    <a:prstGeom prst="rect">
                      <a:avLst/>
                    </a:prstGeom>
                    <a:blipFill>
                      <a:blip r:embed="rId8"/>
                      <a:stretch>
                        <a:fillRect r="-1869" b="-1860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6A090DC0-403E-4745-AA1E-0532E18BA00C}"/>
                    </a:ext>
                  </a:extLst>
                </p:cNvPr>
                <p:cNvCxnSpPr>
                  <a:cxnSpLocks/>
                </p:cNvCxnSpPr>
                <p:nvPr/>
              </p:nvCxnSpPr>
              <p:spPr>
                <a:xfrm flipV="1">
                  <a:off x="6578202" y="4001294"/>
                  <a:ext cx="4278220" cy="12700"/>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DDCCCE5-12F8-3A46-AB37-3BD3EF7A538D}"/>
                    </a:ext>
                  </a:extLst>
                </p:cNvPr>
                <p:cNvCxnSpPr>
                  <a:cxnSpLocks/>
                </p:cNvCxnSpPr>
                <p:nvPr/>
              </p:nvCxnSpPr>
              <p:spPr>
                <a:xfrm flipH="1" flipV="1">
                  <a:off x="8680230" y="1957321"/>
                  <a:ext cx="25966" cy="4509981"/>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286AA8-CD41-FE4E-A342-1E313DB64322}"/>
                        </a:ext>
                      </a:extLst>
                    </p:cNvPr>
                    <p:cNvSpPr txBox="1"/>
                    <p:nvPr/>
                  </p:nvSpPr>
                  <p:spPr>
                    <a:xfrm>
                      <a:off x="6612647" y="4001294"/>
                      <a:ext cx="550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28" name="TextBox 27">
                      <a:extLst>
                        <a:ext uri="{FF2B5EF4-FFF2-40B4-BE49-F238E27FC236}">
                          <a16:creationId xmlns:a16="http://schemas.microsoft.com/office/drawing/2014/main" id="{03286AA8-CD41-FE4E-A342-1E313DB64322}"/>
                        </a:ext>
                      </a:extLst>
                    </p:cNvPr>
                    <p:cNvSpPr txBox="1">
                      <a:spLocks noRot="1" noChangeAspect="1" noMove="1" noResize="1" noEditPoints="1" noAdjustHandles="1" noChangeArrowheads="1" noChangeShapeType="1" noTextEdit="1"/>
                    </p:cNvSpPr>
                    <p:nvPr/>
                  </p:nvSpPr>
                  <p:spPr>
                    <a:xfrm>
                      <a:off x="6612647" y="4001294"/>
                      <a:ext cx="55027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A288A31-8465-004E-9EE3-60197D4F6734}"/>
                        </a:ext>
                      </a:extLst>
                    </p:cNvPr>
                    <p:cNvSpPr txBox="1"/>
                    <p:nvPr/>
                  </p:nvSpPr>
                  <p:spPr>
                    <a:xfrm>
                      <a:off x="8614362" y="2024413"/>
                      <a:ext cx="377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oMath>
                        </m:oMathPara>
                      </a14:m>
                      <a:endParaRPr lang="en-US" dirty="0"/>
                    </a:p>
                  </p:txBody>
                </p:sp>
              </mc:Choice>
              <mc:Fallback xmlns="">
                <p:sp>
                  <p:nvSpPr>
                    <p:cNvPr id="31" name="TextBox 30">
                      <a:extLst>
                        <a:ext uri="{FF2B5EF4-FFF2-40B4-BE49-F238E27FC236}">
                          <a16:creationId xmlns:a16="http://schemas.microsoft.com/office/drawing/2014/main" id="{5A288A31-8465-004E-9EE3-60197D4F6734}"/>
                        </a:ext>
                      </a:extLst>
                    </p:cNvPr>
                    <p:cNvSpPr txBox="1">
                      <a:spLocks noRot="1" noChangeAspect="1" noMove="1" noResize="1" noEditPoints="1" noAdjustHandles="1" noChangeArrowheads="1" noChangeShapeType="1" noTextEdit="1"/>
                    </p:cNvSpPr>
                    <p:nvPr/>
                  </p:nvSpPr>
                  <p:spPr>
                    <a:xfrm>
                      <a:off x="8614362" y="2024413"/>
                      <a:ext cx="37715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0F9B57-4730-6646-B8BA-2A8B92B347F2}"/>
                        </a:ext>
                      </a:extLst>
                    </p:cNvPr>
                    <p:cNvSpPr txBox="1"/>
                    <p:nvPr/>
                  </p:nvSpPr>
                  <p:spPr>
                    <a:xfrm>
                      <a:off x="8346309" y="4004768"/>
                      <a:ext cx="364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32" name="TextBox 31">
                      <a:extLst>
                        <a:ext uri="{FF2B5EF4-FFF2-40B4-BE49-F238E27FC236}">
                          <a16:creationId xmlns:a16="http://schemas.microsoft.com/office/drawing/2014/main" id="{F20F9B57-4730-6646-B8BA-2A8B92B347F2}"/>
                        </a:ext>
                      </a:extLst>
                    </p:cNvPr>
                    <p:cNvSpPr txBox="1">
                      <a:spLocks noRot="1" noChangeAspect="1" noMove="1" noResize="1" noEditPoints="1" noAdjustHandles="1" noChangeArrowheads="1" noChangeShapeType="1" noTextEdit="1"/>
                    </p:cNvSpPr>
                    <p:nvPr/>
                  </p:nvSpPr>
                  <p:spPr>
                    <a:xfrm>
                      <a:off x="8346309" y="4004768"/>
                      <a:ext cx="364202" cy="369332"/>
                    </a:xfrm>
                    <a:prstGeom prst="rect">
                      <a:avLst/>
                    </a:prstGeom>
                    <a:blipFill>
                      <a:blip r:embed="rId11"/>
                      <a:stretch>
                        <a:fillRect/>
                      </a:stretch>
                    </a:blipFill>
                  </p:spPr>
                  <p:txBody>
                    <a:bodyPr/>
                    <a:lstStyle/>
                    <a:p>
                      <a:r>
                        <a:rPr lang="en-US">
                          <a:noFill/>
                        </a:rPr>
                        <a:t> </a:t>
                      </a:r>
                    </a:p>
                  </p:txBody>
                </p:sp>
              </mc:Fallback>
            </mc:AlternateContent>
          </p:grpSp>
        </p:grpSp>
      </p:grpSp>
      <p:pic>
        <p:nvPicPr>
          <p:cNvPr id="5" name="Picture 4">
            <a:extLst>
              <a:ext uri="{FF2B5EF4-FFF2-40B4-BE49-F238E27FC236}">
                <a16:creationId xmlns:a16="http://schemas.microsoft.com/office/drawing/2014/main" id="{91633C30-8A69-0C43-9A13-E68DCD3F15C3}"/>
              </a:ext>
            </a:extLst>
          </p:cNvPr>
          <p:cNvPicPr>
            <a:picLocks noChangeAspect="1"/>
          </p:cNvPicPr>
          <p:nvPr/>
        </p:nvPicPr>
        <p:blipFill>
          <a:blip r:embed="rId12"/>
          <a:stretch>
            <a:fillRect/>
          </a:stretch>
        </p:blipFill>
        <p:spPr>
          <a:xfrm>
            <a:off x="1980118" y="2434345"/>
            <a:ext cx="3251200" cy="3251200"/>
          </a:xfrm>
          <a:prstGeom prst="rect">
            <a:avLst/>
          </a:prstGeom>
        </p:spPr>
      </p:pic>
      <p:pic>
        <p:nvPicPr>
          <p:cNvPr id="6" name="Picture 5">
            <a:extLst>
              <a:ext uri="{FF2B5EF4-FFF2-40B4-BE49-F238E27FC236}">
                <a16:creationId xmlns:a16="http://schemas.microsoft.com/office/drawing/2014/main" id="{CDB5369E-2A48-8E43-BC68-C681BFF6F7CF}"/>
              </a:ext>
            </a:extLst>
          </p:cNvPr>
          <p:cNvPicPr>
            <a:picLocks noChangeAspect="1"/>
          </p:cNvPicPr>
          <p:nvPr/>
        </p:nvPicPr>
        <p:blipFill>
          <a:blip r:embed="rId13"/>
          <a:stretch>
            <a:fillRect/>
          </a:stretch>
        </p:blipFill>
        <p:spPr>
          <a:xfrm>
            <a:off x="7054630" y="2419416"/>
            <a:ext cx="3251200" cy="3251200"/>
          </a:xfrm>
          <a:prstGeom prst="rect">
            <a:avLst/>
          </a:prstGeom>
        </p:spPr>
      </p:pic>
    </p:spTree>
    <p:extLst>
      <p:ext uri="{BB962C8B-B14F-4D97-AF65-F5344CB8AC3E}">
        <p14:creationId xmlns:p14="http://schemas.microsoft.com/office/powerpoint/2010/main" val="1752556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1379-E901-4249-A17D-625991B72448}"/>
              </a:ext>
            </a:extLst>
          </p:cNvPr>
          <p:cNvSpPr>
            <a:spLocks noGrp="1"/>
          </p:cNvSpPr>
          <p:nvPr>
            <p:ph type="title"/>
          </p:nvPr>
        </p:nvSpPr>
        <p:spPr/>
        <p:txBody>
          <a:bodyPr/>
          <a:lstStyle/>
          <a:p>
            <a:r>
              <a:rPr lang="en-US" dirty="0"/>
              <a:t>2D </a:t>
            </a:r>
            <a:r>
              <a:rPr lang="en-US" altLang="zh-CN" dirty="0"/>
              <a:t>DFT</a:t>
            </a:r>
            <a:r>
              <a:rPr lang="zh-CN" altLang="en-US" dirty="0"/>
              <a:t> </a:t>
            </a:r>
            <a:r>
              <a:rPr lang="en-US" altLang="zh-CN" dirty="0"/>
              <a:t>Examples</a:t>
            </a:r>
            <a:endParaRPr lang="en-US" dirty="0"/>
          </a:p>
        </p:txBody>
      </p:sp>
      <p:sp>
        <p:nvSpPr>
          <p:cNvPr id="4" name="TextBox 3">
            <a:extLst>
              <a:ext uri="{FF2B5EF4-FFF2-40B4-BE49-F238E27FC236}">
                <a16:creationId xmlns:a16="http://schemas.microsoft.com/office/drawing/2014/main" id="{E7BE8652-F84E-314C-9203-B3ACAADA4AA1}"/>
              </a:ext>
            </a:extLst>
          </p:cNvPr>
          <p:cNvSpPr txBox="1"/>
          <p:nvPr/>
        </p:nvSpPr>
        <p:spPr>
          <a:xfrm>
            <a:off x="8384361" y="230188"/>
            <a:ext cx="3485826" cy="369332"/>
          </a:xfrm>
          <a:prstGeom prst="rect">
            <a:avLst/>
          </a:prstGeom>
          <a:noFill/>
        </p:spPr>
        <p:txBody>
          <a:bodyPr wrap="none" rtlCol="0">
            <a:spAutoFit/>
          </a:bodyPr>
          <a:lstStyle/>
          <a:p>
            <a:pPr algn="r"/>
            <a:r>
              <a:rPr lang="en-US" altLang="zh-CN" dirty="0"/>
              <a:t>1.</a:t>
            </a:r>
            <a:r>
              <a:rPr lang="zh-CN" altLang="en-US" dirty="0"/>
              <a:t> </a:t>
            </a:r>
            <a:r>
              <a:rPr lang="en-US" dirty="0"/>
              <a:t>S</a:t>
            </a:r>
            <a:r>
              <a:rPr lang="en-US" altLang="zh-CN" dirty="0"/>
              <a:t>ignal</a:t>
            </a:r>
            <a:r>
              <a:rPr lang="zh-CN" altLang="en-US" dirty="0"/>
              <a:t> </a:t>
            </a:r>
            <a:r>
              <a:rPr lang="en-US" altLang="zh-CN" dirty="0"/>
              <a:t>Processing</a:t>
            </a:r>
            <a:r>
              <a:rPr lang="zh-CN" altLang="en-US" dirty="0"/>
              <a:t> </a:t>
            </a:r>
            <a:r>
              <a:rPr lang="en-US" altLang="zh-CN" dirty="0"/>
              <a:t>Prerequisites</a:t>
            </a:r>
            <a:endParaRPr lang="en-US" dirty="0"/>
          </a:p>
        </p:txBody>
      </p:sp>
      <p:pic>
        <p:nvPicPr>
          <p:cNvPr id="5" name="Picture 4">
            <a:extLst>
              <a:ext uri="{FF2B5EF4-FFF2-40B4-BE49-F238E27FC236}">
                <a16:creationId xmlns:a16="http://schemas.microsoft.com/office/drawing/2014/main" id="{C8656FE0-6757-D24F-BDD3-2A951D0D7214}"/>
              </a:ext>
            </a:extLst>
          </p:cNvPr>
          <p:cNvPicPr>
            <a:picLocks noChangeAspect="1"/>
          </p:cNvPicPr>
          <p:nvPr/>
        </p:nvPicPr>
        <p:blipFill>
          <a:blip r:embed="rId3"/>
          <a:stretch>
            <a:fillRect/>
          </a:stretch>
        </p:blipFill>
        <p:spPr>
          <a:xfrm>
            <a:off x="1984433" y="2350294"/>
            <a:ext cx="3302000" cy="3302000"/>
          </a:xfrm>
          <a:prstGeom prst="rect">
            <a:avLst/>
          </a:prstGeom>
        </p:spPr>
      </p:pic>
      <p:pic>
        <p:nvPicPr>
          <p:cNvPr id="6" name="Picture 5">
            <a:extLst>
              <a:ext uri="{FF2B5EF4-FFF2-40B4-BE49-F238E27FC236}">
                <a16:creationId xmlns:a16="http://schemas.microsoft.com/office/drawing/2014/main" id="{A7182A79-E146-5544-9A94-03515A5E5043}"/>
              </a:ext>
            </a:extLst>
          </p:cNvPr>
          <p:cNvPicPr>
            <a:picLocks noChangeAspect="1"/>
          </p:cNvPicPr>
          <p:nvPr/>
        </p:nvPicPr>
        <p:blipFill>
          <a:blip r:embed="rId4"/>
          <a:stretch>
            <a:fillRect/>
          </a:stretch>
        </p:blipFill>
        <p:spPr>
          <a:xfrm>
            <a:off x="7055196" y="2350294"/>
            <a:ext cx="3302000" cy="33274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E6E9C0-94FE-A04F-95E2-72CF26876282}"/>
                  </a:ext>
                </a:extLst>
              </p:cNvPr>
              <p:cNvSpPr txBox="1"/>
              <p:nvPr/>
            </p:nvSpPr>
            <p:spPr>
              <a:xfrm>
                <a:off x="2901501" y="1792131"/>
                <a:ext cx="14214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57E6E9C0-94FE-A04F-95E2-72CF26876282}"/>
                  </a:ext>
                </a:extLst>
              </p:cNvPr>
              <p:cNvSpPr txBox="1">
                <a:spLocks noRot="1" noChangeAspect="1" noMove="1" noResize="1" noEditPoints="1" noAdjustHandles="1" noChangeArrowheads="1" noChangeShapeType="1" noTextEdit="1"/>
              </p:cNvSpPr>
              <p:nvPr/>
            </p:nvSpPr>
            <p:spPr>
              <a:xfrm>
                <a:off x="2901501" y="1792131"/>
                <a:ext cx="1421479" cy="523220"/>
              </a:xfrm>
              <a:prstGeom prst="rect">
                <a:avLst/>
              </a:prstGeom>
              <a:blipFill>
                <a:blip r:embed="rId5"/>
                <a:stretch>
                  <a:fillRect l="-1786" r="-1786" b="-21429"/>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A42AE2C-B3AD-2841-9CC8-772CA4EFA5B6}"/>
              </a:ext>
            </a:extLst>
          </p:cNvPr>
          <p:cNvGrpSpPr/>
          <p:nvPr/>
        </p:nvGrpSpPr>
        <p:grpSpPr>
          <a:xfrm>
            <a:off x="1620182" y="1937364"/>
            <a:ext cx="4281854" cy="4117513"/>
            <a:chOff x="1620182" y="1937364"/>
            <a:chExt cx="4281854" cy="4117513"/>
          </a:xfrm>
        </p:grpSpPr>
        <p:cxnSp>
          <p:nvCxnSpPr>
            <p:cNvPr id="10" name="Straight Arrow Connector 9">
              <a:extLst>
                <a:ext uri="{FF2B5EF4-FFF2-40B4-BE49-F238E27FC236}">
                  <a16:creationId xmlns:a16="http://schemas.microsoft.com/office/drawing/2014/main" id="{669AC412-036B-CB48-8992-47EA4621BE18}"/>
                </a:ext>
              </a:extLst>
            </p:cNvPr>
            <p:cNvCxnSpPr/>
            <p:nvPr/>
          </p:nvCxnSpPr>
          <p:spPr>
            <a:xfrm>
              <a:off x="1984433" y="5668919"/>
              <a:ext cx="3917603" cy="0"/>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E25C7E0-4911-D740-A28C-7EE1102E172A}"/>
                </a:ext>
              </a:extLst>
            </p:cNvPr>
            <p:cNvCxnSpPr>
              <a:cxnSpLocks/>
            </p:cNvCxnSpPr>
            <p:nvPr/>
          </p:nvCxnSpPr>
          <p:spPr>
            <a:xfrm flipH="1" flipV="1">
              <a:off x="1984433" y="1937364"/>
              <a:ext cx="2774" cy="3701078"/>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761D34D-6195-6B4E-AC88-061C22ED5863}"/>
                </a:ext>
              </a:extLst>
            </p:cNvPr>
            <p:cNvSpPr txBox="1"/>
            <p:nvPr/>
          </p:nvSpPr>
          <p:spPr>
            <a:xfrm>
              <a:off x="5525010" y="5685545"/>
              <a:ext cx="369012" cy="369332"/>
            </a:xfrm>
            <a:prstGeom prst="rect">
              <a:avLst/>
            </a:prstGeom>
            <a:noFill/>
          </p:spPr>
          <p:txBody>
            <a:bodyPr wrap="none" rtlCol="0">
              <a:spAutoFit/>
            </a:bodyPr>
            <a:lstStyle/>
            <a:p>
              <a:r>
                <a:rPr lang="en-US" i="1" dirty="0"/>
                <a:t>m</a:t>
              </a:r>
            </a:p>
          </p:txBody>
        </p:sp>
        <p:sp>
          <p:nvSpPr>
            <p:cNvPr id="15" name="TextBox 14">
              <a:extLst>
                <a:ext uri="{FF2B5EF4-FFF2-40B4-BE49-F238E27FC236}">
                  <a16:creationId xmlns:a16="http://schemas.microsoft.com/office/drawing/2014/main" id="{FE3D641A-EAD8-E84D-9FC8-5DFDB733FC45}"/>
                </a:ext>
              </a:extLst>
            </p:cNvPr>
            <p:cNvSpPr txBox="1"/>
            <p:nvPr/>
          </p:nvSpPr>
          <p:spPr>
            <a:xfrm>
              <a:off x="1620182" y="1953816"/>
              <a:ext cx="308098" cy="369332"/>
            </a:xfrm>
            <a:prstGeom prst="rect">
              <a:avLst/>
            </a:prstGeom>
            <a:noFill/>
          </p:spPr>
          <p:txBody>
            <a:bodyPr wrap="none" rtlCol="0">
              <a:spAutoFit/>
            </a:bodyPr>
            <a:lstStyle/>
            <a:p>
              <a:r>
                <a:rPr lang="en-US" i="1" dirty="0"/>
                <a:t>n</a:t>
              </a:r>
            </a:p>
          </p:txBody>
        </p:sp>
      </p:grpSp>
      <p:grpSp>
        <p:nvGrpSpPr>
          <p:cNvPr id="12" name="Group 11">
            <a:extLst>
              <a:ext uri="{FF2B5EF4-FFF2-40B4-BE49-F238E27FC236}">
                <a16:creationId xmlns:a16="http://schemas.microsoft.com/office/drawing/2014/main" id="{A0783604-7520-B842-85A6-4E74425DCFC8}"/>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36501F-45EB-0248-8343-55C6078DD2E7}"/>
                    </a:ext>
                  </a:extLst>
                </p:cNvPr>
                <p:cNvSpPr txBox="1"/>
                <p:nvPr/>
              </p:nvSpPr>
              <p:spPr>
                <a:xfrm>
                  <a:off x="10253518" y="3644662"/>
                  <a:ext cx="377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oMath>
                    </m:oMathPara>
                  </a14:m>
                  <a:endParaRPr lang="en-US" dirty="0"/>
                </a:p>
              </p:txBody>
            </p:sp>
          </mc:Choice>
          <mc:Fallback xmlns="">
            <p:sp>
              <p:nvSpPr>
                <p:cNvPr id="30" name="TextBox 29">
                  <a:extLst>
                    <a:ext uri="{FF2B5EF4-FFF2-40B4-BE49-F238E27FC236}">
                      <a16:creationId xmlns:a16="http://schemas.microsoft.com/office/drawing/2014/main" id="{FB36501F-45EB-0248-8343-55C6078DD2E7}"/>
                    </a:ext>
                  </a:extLst>
                </p:cNvPr>
                <p:cNvSpPr txBox="1">
                  <a:spLocks noRot="1" noChangeAspect="1" noMove="1" noResize="1" noEditPoints="1" noAdjustHandles="1" noChangeArrowheads="1" noChangeShapeType="1" noTextEdit="1"/>
                </p:cNvSpPr>
                <p:nvPr/>
              </p:nvSpPr>
              <p:spPr>
                <a:xfrm>
                  <a:off x="10253518" y="3644662"/>
                  <a:ext cx="377155" cy="369332"/>
                </a:xfrm>
                <a:prstGeom prst="rect">
                  <a:avLst/>
                </a:prstGeom>
                <a:blipFill>
                  <a:blip r:embed="rId6"/>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A46585BB-042F-7A40-B815-5893692F9217}"/>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3340A24-F31E-434C-9A24-CC56B0DABE7D}"/>
                      </a:ext>
                    </a:extLst>
                  </p:cNvPr>
                  <p:cNvSpPr txBox="1"/>
                  <p:nvPr/>
                </p:nvSpPr>
                <p:spPr>
                  <a:xfrm>
                    <a:off x="8642257" y="5665265"/>
                    <a:ext cx="550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29" name="TextBox 28">
                    <a:extLst>
                      <a:ext uri="{FF2B5EF4-FFF2-40B4-BE49-F238E27FC236}">
                        <a16:creationId xmlns:a16="http://schemas.microsoft.com/office/drawing/2014/main" id="{53340A24-F31E-434C-9A24-CC56B0DABE7D}"/>
                      </a:ext>
                    </a:extLst>
                  </p:cNvPr>
                  <p:cNvSpPr txBox="1">
                    <a:spLocks noRot="1" noChangeAspect="1" noMove="1" noResize="1" noEditPoints="1" noAdjustHandles="1" noChangeArrowheads="1" noChangeShapeType="1" noTextEdit="1"/>
                  </p:cNvSpPr>
                  <p:nvPr/>
                </p:nvSpPr>
                <p:spPr>
                  <a:xfrm>
                    <a:off x="8642257" y="5665265"/>
                    <a:ext cx="550279" cy="369332"/>
                  </a:xfrm>
                  <a:prstGeom prst="rect">
                    <a:avLst/>
                  </a:prstGeom>
                  <a:blipFill>
                    <a:blip r:embed="rId7"/>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0BE14989-FDF2-C44D-913F-7A7559345B23}"/>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8FD073-0CDB-AC4F-9221-0C4CF7296BC4}"/>
                        </a:ext>
                      </a:extLst>
                    </p:cNvPr>
                    <p:cNvSpPr txBox="1"/>
                    <p:nvPr/>
                  </p:nvSpPr>
                  <p:spPr>
                    <a:xfrm>
                      <a:off x="6612647" y="1758881"/>
                      <a:ext cx="13489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rPr>
                              <m:t>𝑣</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D08FD073-0CDB-AC4F-9221-0C4CF7296BC4}"/>
                        </a:ext>
                      </a:extLst>
                    </p:cNvPr>
                    <p:cNvSpPr txBox="1">
                      <a:spLocks noRot="1" noChangeAspect="1" noMove="1" noResize="1" noEditPoints="1" noAdjustHandles="1" noChangeArrowheads="1" noChangeShapeType="1" noTextEdit="1"/>
                    </p:cNvSpPr>
                    <p:nvPr/>
                  </p:nvSpPr>
                  <p:spPr>
                    <a:xfrm>
                      <a:off x="6612647" y="1758881"/>
                      <a:ext cx="1348959" cy="523220"/>
                    </a:xfrm>
                    <a:prstGeom prst="rect">
                      <a:avLst/>
                    </a:prstGeom>
                    <a:blipFill>
                      <a:blip r:embed="rId8"/>
                      <a:stretch>
                        <a:fillRect r="-1869" b="-1860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6A090DC0-403E-4745-AA1E-0532E18BA00C}"/>
                    </a:ext>
                  </a:extLst>
                </p:cNvPr>
                <p:cNvCxnSpPr>
                  <a:cxnSpLocks/>
                </p:cNvCxnSpPr>
                <p:nvPr/>
              </p:nvCxnSpPr>
              <p:spPr>
                <a:xfrm flipV="1">
                  <a:off x="6578202" y="4001294"/>
                  <a:ext cx="4278220" cy="12700"/>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DDCCCE5-12F8-3A46-AB37-3BD3EF7A538D}"/>
                    </a:ext>
                  </a:extLst>
                </p:cNvPr>
                <p:cNvCxnSpPr>
                  <a:cxnSpLocks/>
                </p:cNvCxnSpPr>
                <p:nvPr/>
              </p:nvCxnSpPr>
              <p:spPr>
                <a:xfrm flipH="1" flipV="1">
                  <a:off x="8680230" y="1957321"/>
                  <a:ext cx="25966" cy="4509981"/>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286AA8-CD41-FE4E-A342-1E313DB64322}"/>
                        </a:ext>
                      </a:extLst>
                    </p:cNvPr>
                    <p:cNvSpPr txBox="1"/>
                    <p:nvPr/>
                  </p:nvSpPr>
                  <p:spPr>
                    <a:xfrm>
                      <a:off x="6612647" y="4001294"/>
                      <a:ext cx="550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28" name="TextBox 27">
                      <a:extLst>
                        <a:ext uri="{FF2B5EF4-FFF2-40B4-BE49-F238E27FC236}">
                          <a16:creationId xmlns:a16="http://schemas.microsoft.com/office/drawing/2014/main" id="{03286AA8-CD41-FE4E-A342-1E313DB64322}"/>
                        </a:ext>
                      </a:extLst>
                    </p:cNvPr>
                    <p:cNvSpPr txBox="1">
                      <a:spLocks noRot="1" noChangeAspect="1" noMove="1" noResize="1" noEditPoints="1" noAdjustHandles="1" noChangeArrowheads="1" noChangeShapeType="1" noTextEdit="1"/>
                    </p:cNvSpPr>
                    <p:nvPr/>
                  </p:nvSpPr>
                  <p:spPr>
                    <a:xfrm>
                      <a:off x="6612647" y="4001294"/>
                      <a:ext cx="55027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A288A31-8465-004E-9EE3-60197D4F6734}"/>
                        </a:ext>
                      </a:extLst>
                    </p:cNvPr>
                    <p:cNvSpPr txBox="1"/>
                    <p:nvPr/>
                  </p:nvSpPr>
                  <p:spPr>
                    <a:xfrm>
                      <a:off x="8614362" y="2024413"/>
                      <a:ext cx="377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oMath>
                        </m:oMathPara>
                      </a14:m>
                      <a:endParaRPr lang="en-US" dirty="0"/>
                    </a:p>
                  </p:txBody>
                </p:sp>
              </mc:Choice>
              <mc:Fallback xmlns="">
                <p:sp>
                  <p:nvSpPr>
                    <p:cNvPr id="31" name="TextBox 30">
                      <a:extLst>
                        <a:ext uri="{FF2B5EF4-FFF2-40B4-BE49-F238E27FC236}">
                          <a16:creationId xmlns:a16="http://schemas.microsoft.com/office/drawing/2014/main" id="{5A288A31-8465-004E-9EE3-60197D4F6734}"/>
                        </a:ext>
                      </a:extLst>
                    </p:cNvPr>
                    <p:cNvSpPr txBox="1">
                      <a:spLocks noRot="1" noChangeAspect="1" noMove="1" noResize="1" noEditPoints="1" noAdjustHandles="1" noChangeArrowheads="1" noChangeShapeType="1" noTextEdit="1"/>
                    </p:cNvSpPr>
                    <p:nvPr/>
                  </p:nvSpPr>
                  <p:spPr>
                    <a:xfrm>
                      <a:off x="8614362" y="2024413"/>
                      <a:ext cx="37715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0F9B57-4730-6646-B8BA-2A8B92B347F2}"/>
                        </a:ext>
                      </a:extLst>
                    </p:cNvPr>
                    <p:cNvSpPr txBox="1"/>
                    <p:nvPr/>
                  </p:nvSpPr>
                  <p:spPr>
                    <a:xfrm>
                      <a:off x="8346309" y="4004768"/>
                      <a:ext cx="364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32" name="TextBox 31">
                      <a:extLst>
                        <a:ext uri="{FF2B5EF4-FFF2-40B4-BE49-F238E27FC236}">
                          <a16:creationId xmlns:a16="http://schemas.microsoft.com/office/drawing/2014/main" id="{F20F9B57-4730-6646-B8BA-2A8B92B347F2}"/>
                        </a:ext>
                      </a:extLst>
                    </p:cNvPr>
                    <p:cNvSpPr txBox="1">
                      <a:spLocks noRot="1" noChangeAspect="1" noMove="1" noResize="1" noEditPoints="1" noAdjustHandles="1" noChangeArrowheads="1" noChangeShapeType="1" noTextEdit="1"/>
                    </p:cNvSpPr>
                    <p:nvPr/>
                  </p:nvSpPr>
                  <p:spPr>
                    <a:xfrm>
                      <a:off x="8346309" y="4004768"/>
                      <a:ext cx="364202" cy="369332"/>
                    </a:xfrm>
                    <a:prstGeom prst="rect">
                      <a:avLst/>
                    </a:prstGeom>
                    <a:blipFill>
                      <a:blip r:embed="rId11"/>
                      <a:stretch>
                        <a:fillRect/>
                      </a:stretch>
                    </a:blipFill>
                  </p:spPr>
                  <p:txBody>
                    <a:bodyPr/>
                    <a:lstStyle/>
                    <a:p>
                      <a:r>
                        <a:rPr lang="en-US">
                          <a:noFill/>
                        </a:rPr>
                        <a:t> </a:t>
                      </a:r>
                    </a:p>
                  </p:txBody>
                </p:sp>
              </mc:Fallback>
            </mc:AlternateContent>
          </p:grpSp>
        </p:grpSp>
      </p:grpSp>
    </p:spTree>
    <p:extLst>
      <p:ext uri="{BB962C8B-B14F-4D97-AF65-F5344CB8AC3E}">
        <p14:creationId xmlns:p14="http://schemas.microsoft.com/office/powerpoint/2010/main" val="385435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5DBD-BBE0-524A-8CD3-98E89D15B39D}"/>
              </a:ext>
            </a:extLst>
          </p:cNvPr>
          <p:cNvSpPr>
            <a:spLocks noGrp="1"/>
          </p:cNvSpPr>
          <p:nvPr>
            <p:ph type="title"/>
          </p:nvPr>
        </p:nvSpPr>
        <p:spPr/>
        <p:txBody>
          <a:bodyPr/>
          <a:lstStyle/>
          <a:p>
            <a:r>
              <a:rPr lang="en-US" altLang="zh-CN" dirty="0"/>
              <a:t>Table</a:t>
            </a:r>
            <a:r>
              <a:rPr lang="zh-CN" altLang="en-US" dirty="0"/>
              <a:t> </a:t>
            </a:r>
            <a:r>
              <a:rPr lang="en-US" altLang="zh-CN" dirty="0"/>
              <a:t>of</a:t>
            </a:r>
            <a:r>
              <a:rPr lang="zh-CN" altLang="en-US" dirty="0"/>
              <a:t> </a:t>
            </a:r>
            <a:r>
              <a:rPr lang="en-US" altLang="zh-CN" dirty="0"/>
              <a:t>Content</a:t>
            </a:r>
            <a:endParaRPr lang="en-US" dirty="0"/>
          </a:p>
        </p:txBody>
      </p:sp>
      <p:sp>
        <p:nvSpPr>
          <p:cNvPr id="3" name="Content Placeholder 2">
            <a:extLst>
              <a:ext uri="{FF2B5EF4-FFF2-40B4-BE49-F238E27FC236}">
                <a16:creationId xmlns:a16="http://schemas.microsoft.com/office/drawing/2014/main" id="{F760333E-8F39-2A45-8099-34DECB0496BA}"/>
              </a:ext>
            </a:extLst>
          </p:cNvPr>
          <p:cNvSpPr>
            <a:spLocks noGrp="1"/>
          </p:cNvSpPr>
          <p:nvPr>
            <p:ph idx="1"/>
          </p:nvPr>
        </p:nvSpPr>
        <p:spPr/>
        <p:txBody>
          <a:bodyPr>
            <a:normAutofit lnSpcReduction="10000"/>
          </a:bodyPr>
          <a:lstStyle/>
          <a:p>
            <a:r>
              <a:rPr lang="en-US" altLang="zh-CN" dirty="0"/>
              <a:t>Signal</a:t>
            </a:r>
            <a:r>
              <a:rPr lang="zh-CN" altLang="en-US" dirty="0"/>
              <a:t> </a:t>
            </a:r>
            <a:r>
              <a:rPr lang="en-US" altLang="zh-CN" dirty="0"/>
              <a:t>Processing</a:t>
            </a:r>
            <a:r>
              <a:rPr lang="zh-CN" altLang="en-US" dirty="0"/>
              <a:t> </a:t>
            </a:r>
            <a:r>
              <a:rPr lang="en-US" altLang="zh-CN" dirty="0"/>
              <a:t>Prerequisites</a:t>
            </a:r>
          </a:p>
          <a:p>
            <a:pPr lvl="1"/>
            <a:r>
              <a:rPr lang="en-US" altLang="zh-CN" dirty="0"/>
              <a:t>Fourier</a:t>
            </a:r>
            <a:r>
              <a:rPr lang="zh-CN" altLang="en-US" dirty="0"/>
              <a:t> </a:t>
            </a:r>
            <a:r>
              <a:rPr lang="en-US" altLang="zh-CN" dirty="0"/>
              <a:t>Transform</a:t>
            </a:r>
          </a:p>
          <a:p>
            <a:pPr lvl="1"/>
            <a:r>
              <a:rPr lang="en-US" altLang="zh-CN" dirty="0"/>
              <a:t>Power</a:t>
            </a:r>
            <a:r>
              <a:rPr lang="zh-CN" altLang="en-US" dirty="0"/>
              <a:t> </a:t>
            </a:r>
            <a:r>
              <a:rPr lang="en-US" altLang="zh-CN" dirty="0"/>
              <a:t>Spectrum</a:t>
            </a:r>
            <a:r>
              <a:rPr lang="zh-CN" altLang="en-US" dirty="0"/>
              <a:t> </a:t>
            </a:r>
            <a:r>
              <a:rPr lang="en-US" altLang="zh-CN" dirty="0"/>
              <a:t>of</a:t>
            </a:r>
            <a:r>
              <a:rPr lang="zh-CN" altLang="en-US" dirty="0"/>
              <a:t> </a:t>
            </a:r>
            <a:r>
              <a:rPr lang="en-US" altLang="zh-CN" dirty="0"/>
              <a:t>a</a:t>
            </a:r>
            <a:r>
              <a:rPr lang="zh-CN" altLang="en-US" dirty="0"/>
              <a:t> </a:t>
            </a:r>
            <a:r>
              <a:rPr lang="en-US" altLang="zh-CN" dirty="0"/>
              <a:t>Signal</a:t>
            </a:r>
          </a:p>
          <a:p>
            <a:pPr lvl="1"/>
            <a:r>
              <a:rPr lang="en-US" altLang="zh-CN" dirty="0"/>
              <a:t>2D</a:t>
            </a:r>
            <a:r>
              <a:rPr lang="zh-CN" altLang="en-US" dirty="0"/>
              <a:t> </a:t>
            </a:r>
            <a:r>
              <a:rPr lang="en-US" altLang="zh-CN" dirty="0"/>
              <a:t>Discrete</a:t>
            </a:r>
            <a:r>
              <a:rPr lang="zh-CN" altLang="en-US" dirty="0"/>
              <a:t> </a:t>
            </a:r>
            <a:r>
              <a:rPr lang="en-US" altLang="zh-CN" dirty="0"/>
              <a:t>Fourier</a:t>
            </a:r>
            <a:r>
              <a:rPr lang="zh-CN" altLang="en-US" dirty="0"/>
              <a:t> </a:t>
            </a:r>
            <a:r>
              <a:rPr lang="en-US" altLang="zh-CN" dirty="0"/>
              <a:t>Transform</a:t>
            </a:r>
          </a:p>
          <a:p>
            <a:pPr lvl="0"/>
            <a:r>
              <a:rPr lang="en-US" altLang="zh-CN" dirty="0">
                <a:solidFill>
                  <a:srgbClr val="FF0000"/>
                </a:solidFill>
              </a:rPr>
              <a:t>Blue</a:t>
            </a:r>
            <a:r>
              <a:rPr lang="zh-CN" altLang="en-US" dirty="0">
                <a:solidFill>
                  <a:srgbClr val="FF0000"/>
                </a:solidFill>
              </a:rPr>
              <a:t> </a:t>
            </a:r>
            <a:r>
              <a:rPr lang="en-US" altLang="zh-CN" dirty="0">
                <a:solidFill>
                  <a:srgbClr val="FF0000"/>
                </a:solidFill>
              </a:rPr>
              <a:t>Noise</a:t>
            </a:r>
            <a:r>
              <a:rPr lang="zh-CN" altLang="en-US" dirty="0">
                <a:solidFill>
                  <a:srgbClr val="FF0000"/>
                </a:solidFill>
              </a:rPr>
              <a:t> </a:t>
            </a:r>
            <a:r>
              <a:rPr lang="en-US" altLang="zh-CN" dirty="0">
                <a:solidFill>
                  <a:srgbClr val="FF0000"/>
                </a:solidFill>
              </a:rPr>
              <a:t>Sampling</a:t>
            </a:r>
          </a:p>
          <a:p>
            <a:pPr lvl="0"/>
            <a:r>
              <a:rPr lang="en-US" altLang="zh-CN" dirty="0">
                <a:solidFill>
                  <a:prstClr val="black"/>
                </a:solidFill>
              </a:rPr>
              <a:t>Different Blue Noise Sampling Methods</a:t>
            </a:r>
          </a:p>
          <a:p>
            <a:pPr lvl="1"/>
            <a:r>
              <a:rPr lang="en-US" altLang="zh-CN" dirty="0">
                <a:solidFill>
                  <a:prstClr val="black"/>
                </a:solidFill>
              </a:rPr>
              <a:t>Poisson Disk Sampling</a:t>
            </a:r>
          </a:p>
          <a:p>
            <a:pPr lvl="1"/>
            <a:r>
              <a:rPr lang="en-US" altLang="zh-CN" dirty="0">
                <a:solidFill>
                  <a:prstClr val="black"/>
                </a:solidFill>
              </a:rPr>
              <a:t>Relaxation Based Sampling</a:t>
            </a:r>
          </a:p>
          <a:p>
            <a:pPr lvl="1"/>
            <a:r>
              <a:rPr lang="en-US" dirty="0"/>
              <a:t>Patch/Tile-Based Sampling</a:t>
            </a:r>
          </a:p>
          <a:p>
            <a:pPr lvl="0"/>
            <a:r>
              <a:rPr lang="en-US" altLang="zh-CN" dirty="0">
                <a:solidFill>
                  <a:prstClr val="black"/>
                </a:solidFill>
              </a:rPr>
              <a:t>Multiclass</a:t>
            </a:r>
            <a:r>
              <a:rPr lang="zh-CN" altLang="en-US" dirty="0">
                <a:solidFill>
                  <a:prstClr val="black"/>
                </a:solidFill>
              </a:rPr>
              <a:t> </a:t>
            </a:r>
            <a:r>
              <a:rPr lang="en-US" altLang="zh-CN" dirty="0">
                <a:solidFill>
                  <a:prstClr val="black"/>
                </a:solidFill>
              </a:rPr>
              <a:t>Blue</a:t>
            </a:r>
            <a:r>
              <a:rPr lang="zh-CN" altLang="en-US" dirty="0">
                <a:solidFill>
                  <a:prstClr val="black"/>
                </a:solidFill>
              </a:rPr>
              <a:t> </a:t>
            </a:r>
            <a:r>
              <a:rPr lang="en-US" altLang="zh-CN" dirty="0">
                <a:solidFill>
                  <a:prstClr val="black"/>
                </a:solidFill>
              </a:rPr>
              <a:t>Noise</a:t>
            </a:r>
            <a:r>
              <a:rPr lang="zh-CN" altLang="en-US" dirty="0">
                <a:solidFill>
                  <a:prstClr val="black"/>
                </a:solidFill>
              </a:rPr>
              <a:t> </a:t>
            </a:r>
            <a:r>
              <a:rPr lang="en-US" altLang="zh-CN" dirty="0">
                <a:solidFill>
                  <a:prstClr val="black"/>
                </a:solidFill>
              </a:rPr>
              <a:t>Sampling</a:t>
            </a:r>
            <a:r>
              <a:rPr lang="en-US" dirty="0"/>
              <a:t> </a:t>
            </a:r>
            <a:endParaRPr lang="en-US" altLang="zh-CN" dirty="0">
              <a:solidFill>
                <a:prstClr val="black"/>
              </a:solidFill>
            </a:endParaRPr>
          </a:p>
          <a:p>
            <a:pPr marL="457200" lvl="1" indent="0">
              <a:buNone/>
            </a:pPr>
            <a:endParaRPr lang="en-US" altLang="zh-CN" dirty="0"/>
          </a:p>
          <a:p>
            <a:pPr lvl="1"/>
            <a:endParaRPr lang="en-US" dirty="0"/>
          </a:p>
        </p:txBody>
      </p:sp>
    </p:spTree>
    <p:extLst>
      <p:ext uri="{BB962C8B-B14F-4D97-AF65-F5344CB8AC3E}">
        <p14:creationId xmlns:p14="http://schemas.microsoft.com/office/powerpoint/2010/main" val="376378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0C8C4-473A-F749-BEEC-8E8E70CE9622}"/>
              </a:ext>
            </a:extLst>
          </p:cNvPr>
          <p:cNvSpPr>
            <a:spLocks noGrp="1"/>
          </p:cNvSpPr>
          <p:nvPr>
            <p:ph type="title"/>
          </p:nvPr>
        </p:nvSpPr>
        <p:spPr/>
        <p:txBody>
          <a:bodyPr/>
          <a:lstStyle/>
          <a:p>
            <a:r>
              <a:rPr lang="en-US" dirty="0"/>
              <a:t>What</a:t>
            </a:r>
            <a:r>
              <a:rPr lang="zh-CN" altLang="en-US" dirty="0"/>
              <a:t> </a:t>
            </a:r>
            <a:r>
              <a:rPr lang="en-US" altLang="zh-CN" dirty="0"/>
              <a:t>is</a:t>
            </a:r>
            <a:r>
              <a:rPr lang="zh-CN" altLang="en-US" dirty="0"/>
              <a:t> </a:t>
            </a:r>
            <a:r>
              <a:rPr lang="en-US" altLang="zh-CN" dirty="0"/>
              <a:t>Noise?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BE4E1-34EE-104B-9A44-25ED165C54A8}"/>
                  </a:ext>
                </a:extLst>
              </p:cNvPr>
              <p:cNvSpPr>
                <a:spLocks noGrp="1"/>
              </p:cNvSpPr>
              <p:nvPr>
                <p:ph idx="1"/>
              </p:nvPr>
            </p:nvSpPr>
            <p:spPr/>
            <p:txBody>
              <a:bodyPr>
                <a:normAutofit/>
              </a:bodyPr>
              <a:lstStyle/>
              <a:p>
                <a:r>
                  <a:rPr lang="en-US" altLang="zh-CN" dirty="0"/>
                  <a:t>Noise</a:t>
                </a:r>
                <a:r>
                  <a:rPr lang="zh-CN" altLang="en-US" dirty="0"/>
                  <a:t> </a:t>
                </a:r>
                <a:r>
                  <a:rPr lang="en-US" altLang="zh-CN" dirty="0"/>
                  <a:t>is</a:t>
                </a:r>
                <a:r>
                  <a:rPr lang="zh-CN" altLang="en-US" dirty="0"/>
                  <a:t> </a:t>
                </a:r>
                <a:r>
                  <a:rPr lang="en-US" altLang="zh-CN" dirty="0">
                    <a:solidFill>
                      <a:srgbClr val="FF0000"/>
                    </a:solidFill>
                  </a:rPr>
                  <a:t>a</a:t>
                </a:r>
                <a:r>
                  <a:rPr lang="zh-CN" altLang="en-US" dirty="0">
                    <a:solidFill>
                      <a:srgbClr val="FF0000"/>
                    </a:solidFill>
                  </a:rPr>
                  <a:t> </a:t>
                </a:r>
                <a:r>
                  <a:rPr lang="en-US" altLang="zh-CN" dirty="0">
                    <a:solidFill>
                      <a:srgbClr val="FF0000"/>
                    </a:solidFill>
                  </a:rPr>
                  <a:t>random</a:t>
                </a:r>
                <a:r>
                  <a:rPr lang="zh-CN" altLang="en-US" dirty="0">
                    <a:solidFill>
                      <a:srgbClr val="FF0000"/>
                    </a:solidFill>
                  </a:rPr>
                  <a:t> </a:t>
                </a:r>
                <a:r>
                  <a:rPr lang="en-US" altLang="zh-CN" dirty="0">
                    <a:solidFill>
                      <a:srgbClr val="FF0000"/>
                    </a:solidFill>
                  </a:rPr>
                  <a:t>signal</a:t>
                </a:r>
                <a:r>
                  <a:rPr lang="en-US" altLang="zh-CN" dirty="0"/>
                  <a:t>.</a:t>
                </a:r>
              </a:p>
              <a:p>
                <a:r>
                  <a:rPr lang="en-US" altLang="zh-CN" dirty="0"/>
                  <a:t>In</a:t>
                </a:r>
                <a:r>
                  <a:rPr lang="zh-CN" altLang="en-US" dirty="0"/>
                  <a:t> </a:t>
                </a:r>
                <a:r>
                  <a:rPr lang="en-US" altLang="zh-CN" dirty="0"/>
                  <a:t>discrete</a:t>
                </a:r>
                <a:r>
                  <a:rPr lang="zh-CN" altLang="en-US" dirty="0"/>
                  <a:t> </a:t>
                </a:r>
                <a:r>
                  <a:rPr lang="en-US" altLang="zh-CN" dirty="0"/>
                  <a:t>sense,</a:t>
                </a:r>
                <a:r>
                  <a:rPr lang="zh-CN" altLang="en-US" dirty="0"/>
                  <a:t> </a:t>
                </a:r>
                <a:r>
                  <a:rPr lang="en-US" altLang="zh-CN" dirty="0"/>
                  <a:t>it</a:t>
                </a:r>
                <a:r>
                  <a:rPr lang="zh-CN" altLang="en-US" dirty="0"/>
                  <a:t> </a:t>
                </a:r>
                <a:r>
                  <a:rPr lang="en-US" altLang="zh-CN" dirty="0"/>
                  <a:t>is</a:t>
                </a:r>
                <a:r>
                  <a:rPr lang="zh-CN" altLang="en-US" dirty="0"/>
                  <a:t> </a:t>
                </a:r>
                <a:r>
                  <a:rPr lang="en-US" altLang="zh-CN" dirty="0"/>
                  <a:t>a</a:t>
                </a:r>
                <a:r>
                  <a:rPr lang="zh-CN" altLang="en-US" dirty="0"/>
                  <a:t> </a:t>
                </a:r>
                <a:r>
                  <a:rPr lang="en-US" altLang="zh-CN" dirty="0"/>
                  <a:t>sequence</a:t>
                </a:r>
                <a:r>
                  <a:rPr lang="zh-CN" altLang="en-US" dirty="0"/>
                  <a:t> </a:t>
                </a:r>
                <a:r>
                  <a:rPr lang="en-US" altLang="zh-CN" dirty="0"/>
                  <a:t>of</a:t>
                </a:r>
                <a:r>
                  <a:rPr lang="zh-CN" altLang="en-US" dirty="0"/>
                  <a:t> </a:t>
                </a:r>
                <a:r>
                  <a:rPr lang="en-US" altLang="zh-CN" dirty="0"/>
                  <a:t>random</a:t>
                </a:r>
                <a:r>
                  <a:rPr lang="zh-CN" altLang="en-US" dirty="0"/>
                  <a:t> </a:t>
                </a:r>
                <a:r>
                  <a:rPr lang="en-US" altLang="zh-CN" dirty="0"/>
                  <a:t>variables</a:t>
                </a:r>
                <a:r>
                  <a:rPr lang="zh-CN" altLang="en-US" dirty="0"/>
                  <a:t> </a:t>
                </a:r>
                <a:r>
                  <a:rPr lang="en-US" altLang="zh-CN" dirty="0"/>
                  <a:t>(i.e.</a:t>
                </a:r>
                <a:r>
                  <a:rPr lang="zh-CN" altLang="en-US" dirty="0"/>
                  <a:t> </a:t>
                </a:r>
                <a:r>
                  <a:rPr lang="en-US" altLang="zh-CN" dirty="0"/>
                  <a:t>A</a:t>
                </a:r>
                <a:r>
                  <a:rPr lang="zh-CN" altLang="en-US" dirty="0"/>
                  <a:t> </a:t>
                </a:r>
                <a:r>
                  <a:rPr lang="en-US" altLang="zh-CN" dirty="0"/>
                  <a:t>random</a:t>
                </a:r>
                <a:r>
                  <a:rPr lang="zh-CN" altLang="en-US" dirty="0"/>
                  <a:t> </a:t>
                </a:r>
                <a:r>
                  <a:rPr lang="en-US" altLang="zh-CN" dirty="0"/>
                  <a:t>process)</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m:t>
                      </m:r>
                    </m:oMath>
                  </m:oMathPara>
                </a14:m>
                <a:endParaRPr lang="en-US" dirty="0"/>
              </a:p>
              <a:p>
                <a:pPr lvl="0"/>
                <a:r>
                  <a:rPr lang="en-US" altLang="zh-CN" dirty="0">
                    <a:solidFill>
                      <a:prstClr val="black"/>
                    </a:solidFill>
                  </a:rPr>
                  <a:t>Different</a:t>
                </a:r>
                <a:r>
                  <a:rPr lang="zh-CN" altLang="en-US" dirty="0">
                    <a:solidFill>
                      <a:prstClr val="black"/>
                    </a:solidFill>
                  </a:rPr>
                  <a:t> </a:t>
                </a:r>
                <a:r>
                  <a:rPr lang="en-US" altLang="zh-CN" dirty="0">
                    <a:solidFill>
                      <a:prstClr val="black"/>
                    </a:solidFill>
                  </a:rPr>
                  <a:t>types</a:t>
                </a:r>
                <a:r>
                  <a:rPr lang="zh-CN" altLang="en-US" dirty="0">
                    <a:solidFill>
                      <a:prstClr val="black"/>
                    </a:solidFill>
                  </a:rPr>
                  <a:t> </a:t>
                </a:r>
                <a:r>
                  <a:rPr lang="en-US" altLang="zh-CN" dirty="0">
                    <a:solidFill>
                      <a:prstClr val="black"/>
                    </a:solidFill>
                  </a:rPr>
                  <a:t>of</a:t>
                </a:r>
                <a:r>
                  <a:rPr lang="zh-CN" altLang="en-US" dirty="0">
                    <a:solidFill>
                      <a:prstClr val="black"/>
                    </a:solidFill>
                  </a:rPr>
                  <a:t> </a:t>
                </a:r>
                <a:r>
                  <a:rPr lang="en-US" altLang="zh-CN" dirty="0">
                    <a:solidFill>
                      <a:prstClr val="black"/>
                    </a:solidFill>
                  </a:rPr>
                  <a:t>noise</a:t>
                </a:r>
                <a:r>
                  <a:rPr lang="zh-CN" altLang="en-US" dirty="0">
                    <a:solidFill>
                      <a:prstClr val="black"/>
                    </a:solidFill>
                  </a:rPr>
                  <a:t> </a:t>
                </a:r>
                <a:r>
                  <a:rPr lang="en-US" altLang="zh-CN" dirty="0">
                    <a:solidFill>
                      <a:prstClr val="black"/>
                    </a:solidFill>
                  </a:rPr>
                  <a:t>have</a:t>
                </a:r>
                <a:r>
                  <a:rPr lang="zh-CN" altLang="en-US" dirty="0">
                    <a:solidFill>
                      <a:prstClr val="black"/>
                    </a:solidFill>
                  </a:rPr>
                  <a:t> </a:t>
                </a:r>
                <a:r>
                  <a:rPr lang="en-US" altLang="zh-CN" dirty="0">
                    <a:solidFill>
                      <a:prstClr val="black"/>
                    </a:solidFill>
                  </a:rPr>
                  <a:t>different</a:t>
                </a:r>
                <a:r>
                  <a:rPr lang="zh-CN" altLang="en-US" dirty="0">
                    <a:solidFill>
                      <a:prstClr val="black"/>
                    </a:solidFill>
                  </a:rPr>
                  <a:t> </a:t>
                </a:r>
                <a:r>
                  <a:rPr lang="en-US" altLang="zh-CN" dirty="0">
                    <a:solidFill>
                      <a:prstClr val="black"/>
                    </a:solidFill>
                  </a:rPr>
                  <a:t>characteristics</a:t>
                </a:r>
              </a:p>
              <a:p>
                <a:pPr lvl="1"/>
                <a:r>
                  <a:rPr lang="en-US" altLang="zh-CN" dirty="0">
                    <a:solidFill>
                      <a:prstClr val="black"/>
                    </a:solidFill>
                  </a:rPr>
                  <a:t>For</a:t>
                </a:r>
                <a:r>
                  <a:rPr lang="zh-CN" altLang="en-US" dirty="0">
                    <a:solidFill>
                      <a:prstClr val="black"/>
                    </a:solidFill>
                  </a:rPr>
                  <a:t> </a:t>
                </a:r>
                <a:r>
                  <a:rPr lang="en-US" altLang="zh-CN" dirty="0">
                    <a:solidFill>
                      <a:prstClr val="black"/>
                    </a:solidFill>
                  </a:rPr>
                  <a:t>example,</a:t>
                </a:r>
                <a:r>
                  <a:rPr lang="zh-CN" altLang="en-US" dirty="0">
                    <a:solidFill>
                      <a:prstClr val="black"/>
                    </a:solidFill>
                  </a:rPr>
                  <a:t> </a:t>
                </a:r>
                <a:r>
                  <a:rPr lang="en-US" altLang="zh-CN" dirty="0">
                    <a:solidFill>
                      <a:prstClr val="black"/>
                    </a:solidFill>
                  </a:rPr>
                  <a:t>a</a:t>
                </a:r>
                <a:r>
                  <a:rPr lang="zh-CN" altLang="en-US" dirty="0">
                    <a:solidFill>
                      <a:prstClr val="black"/>
                    </a:solidFill>
                  </a:rPr>
                  <a:t> </a:t>
                </a:r>
                <a:r>
                  <a:rPr lang="en-US" altLang="zh-CN" dirty="0">
                    <a:solidFill>
                      <a:prstClr val="black"/>
                    </a:solidFill>
                  </a:rPr>
                  <a:t>white</a:t>
                </a:r>
                <a:r>
                  <a:rPr lang="zh-CN" altLang="en-US" dirty="0">
                    <a:solidFill>
                      <a:prstClr val="black"/>
                    </a:solidFill>
                  </a:rPr>
                  <a:t> </a:t>
                </a:r>
                <a:r>
                  <a:rPr lang="en-US" altLang="zh-CN" dirty="0">
                    <a:solidFill>
                      <a:prstClr val="black"/>
                    </a:solidFill>
                  </a:rPr>
                  <a:t>noise</a:t>
                </a:r>
                <a:r>
                  <a:rPr lang="zh-CN" altLang="en-US" dirty="0">
                    <a:solidFill>
                      <a:prstClr val="black"/>
                    </a:solidFill>
                  </a:rPr>
                  <a:t> </a:t>
                </a:r>
                <a:r>
                  <a:rPr lang="en-US" altLang="zh-CN" dirty="0">
                    <a:solidFill>
                      <a:prstClr val="black"/>
                    </a:solidFill>
                  </a:rPr>
                  <a:t>satisfies</a:t>
                </a:r>
                <a:r>
                  <a:rPr lang="zh-CN" altLang="en-US" dirty="0">
                    <a:solidFill>
                      <a:prstClr val="black"/>
                    </a:solidFill>
                  </a:rPr>
                  <a:t> </a:t>
                </a:r>
                <a:endParaRPr lang="en-US" altLang="zh-CN" dirty="0">
                  <a:solidFill>
                    <a:prstClr val="black"/>
                  </a:solidFill>
                </a:endParaRPr>
              </a:p>
              <a:p>
                <a:pPr marL="457200" lvl="1" indent="0" algn="ctr">
                  <a:buNone/>
                </a:pPr>
                <a14:m>
                  <m:oMath xmlns:m="http://schemas.openxmlformats.org/officeDocument/2006/math">
                    <m:d>
                      <m:dPr>
                        <m:begChr m:val="{"/>
                        <m:endChr m:val=""/>
                        <m:ctrlPr>
                          <a:rPr lang="en-US" altLang="zh-CN" i="1" smtClean="0">
                            <a:solidFill>
                              <a:prstClr val="black"/>
                            </a:solidFill>
                            <a:latin typeface="Cambria Math" panose="02040503050406030204" pitchFamily="18" charset="0"/>
                          </a:rPr>
                        </m:ctrlPr>
                      </m:dPr>
                      <m:e>
                        <m:eqArr>
                          <m:eqArrPr>
                            <m:ctrlPr>
                              <a:rPr lang="en-US" altLang="zh-CN" i="1" smtClean="0">
                                <a:solidFill>
                                  <a:prstClr val="black"/>
                                </a:solidFill>
                                <a:latin typeface="Cambria Math" panose="02040503050406030204" pitchFamily="18" charset="0"/>
                              </a:rPr>
                            </m:ctrlPr>
                          </m:eqArrPr>
                          <m:e>
                            <m:r>
                              <a:rPr lang="en-US" altLang="zh-CN" i="1">
                                <a:solidFill>
                                  <a:prstClr val="black"/>
                                </a:solidFill>
                                <a:latin typeface="Cambria Math" panose="02040503050406030204" pitchFamily="18" charset="0"/>
                              </a:rPr>
                              <m:t>𝐸</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𝑋</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𝜇</m:t>
                            </m:r>
                            <m:r>
                              <m:rPr>
                                <m:nor/>
                              </m:rPr>
                              <a:rPr lang="en-US" altLang="zh-CN" i="1" dirty="0">
                                <a:solidFill>
                                  <a:prstClr val="black"/>
                                </a:solidFill>
                                <a:latin typeface="Cambria Math" panose="02040503050406030204" pitchFamily="18" charset="0"/>
                                <a:ea typeface="Cambria Math" panose="02040503050406030204" pitchFamily="18" charset="0"/>
                              </a:rPr>
                              <m:t> </m:t>
                            </m:r>
                          </m:e>
                          <m:e>
                            <m:r>
                              <a:rPr lang="en-US" altLang="zh-CN" i="1">
                                <a:solidFill>
                                  <a:prstClr val="black"/>
                                </a:solidFill>
                                <a:latin typeface="Cambria Math" panose="02040503050406030204" pitchFamily="18" charset="0"/>
                                <a:ea typeface="Cambria Math" panose="02040503050406030204" pitchFamily="18" charset="0"/>
                              </a:rPr>
                              <m:t>𝐶𝑜𝑣</m:t>
                            </m:r>
                            <m:d>
                              <m:dPr>
                                <m:ctrlPr>
                                  <a:rPr lang="en-US" altLang="zh-CN" i="1">
                                    <a:solidFill>
                                      <a:prstClr val="black"/>
                                    </a:solidFill>
                                    <a:latin typeface="Cambria Math" panose="02040503050406030204" pitchFamily="18" charset="0"/>
                                    <a:ea typeface="Cambria Math" panose="02040503050406030204" pitchFamily="18" charset="0"/>
                                  </a:rPr>
                                </m:ctrlPr>
                              </m:dPr>
                              <m:e>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𝑋</m:t>
                                    </m:r>
                                  </m:e>
                                  <m:sub>
                                    <m:r>
                                      <a:rPr lang="en-US" altLang="zh-CN" i="1">
                                        <a:solidFill>
                                          <a:prstClr val="black"/>
                                        </a:solidFill>
                                        <a:latin typeface="Cambria Math" panose="02040503050406030204" pitchFamily="18" charset="0"/>
                                        <a:ea typeface="Cambria Math" panose="02040503050406030204" pitchFamily="18" charset="0"/>
                                      </a:rPr>
                                      <m:t>𝑖</m:t>
                                    </m:r>
                                  </m:sub>
                                </m:sSub>
                                <m:r>
                                  <a:rPr lang="en-US" altLang="zh-CN" i="1">
                                    <a:solidFill>
                                      <a:prstClr val="black"/>
                                    </a:solidFill>
                                    <a:latin typeface="Cambria Math" panose="02040503050406030204" pitchFamily="18" charset="0"/>
                                    <a:ea typeface="Cambria Math" panose="02040503050406030204" pitchFamily="18" charset="0"/>
                                  </a:rPr>
                                  <m:t>,</m:t>
                                </m:r>
                                <m:r>
                                  <a:rPr lang="zh-CN" altLang="en-US" i="1">
                                    <a:solidFill>
                                      <a:prstClr val="black"/>
                                    </a:solidFill>
                                    <a:latin typeface="Cambria Math" panose="02040503050406030204" pitchFamily="18" charset="0"/>
                                    <a:ea typeface="Cambria Math" panose="02040503050406030204" pitchFamily="18" charset="0"/>
                                  </a:rPr>
                                  <m:t> </m:t>
                                </m:r>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𝑋</m:t>
                                    </m:r>
                                  </m:e>
                                  <m:sub>
                                    <m:r>
                                      <a:rPr lang="en-US" altLang="zh-CN" i="1">
                                        <a:solidFill>
                                          <a:prstClr val="black"/>
                                        </a:solidFill>
                                        <a:latin typeface="Cambria Math" panose="02040503050406030204" pitchFamily="18" charset="0"/>
                                        <a:ea typeface="Cambria Math" panose="02040503050406030204" pitchFamily="18" charset="0"/>
                                      </a:rPr>
                                      <m:t>𝑗</m:t>
                                    </m:r>
                                  </m:sub>
                                </m:sSub>
                              </m:e>
                            </m:d>
                            <m:r>
                              <a:rPr lang="en-US" altLang="zh-CN" i="1">
                                <a:solidFill>
                                  <a:prstClr val="black"/>
                                </a:solidFill>
                                <a:latin typeface="Cambria Math" panose="02040503050406030204" pitchFamily="18" charset="0"/>
                                <a:ea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𝜎</m:t>
                                </m:r>
                              </m:e>
                              <m:sup>
                                <m:r>
                                  <a:rPr lang="en-US" altLang="zh-CN" i="1">
                                    <a:solidFill>
                                      <a:prstClr val="black"/>
                                    </a:solidFill>
                                    <a:latin typeface="Cambria Math" panose="02040503050406030204" pitchFamily="18" charset="0"/>
                                    <a:ea typeface="Cambria Math" panose="02040503050406030204" pitchFamily="18" charset="0"/>
                                  </a:rPr>
                                  <m:t>2</m:t>
                                </m:r>
                              </m:sup>
                            </m:sSup>
                            <m:r>
                              <m:rPr>
                                <m:nor/>
                              </m:rPr>
                              <a:rPr lang="zh-CN" altLang="en-US" dirty="0">
                                <a:solidFill>
                                  <a:prstClr val="black"/>
                                </a:solidFill>
                              </a:rPr>
                              <m:t> </m:t>
                            </m:r>
                            <m:r>
                              <m:rPr>
                                <m:nor/>
                              </m:rPr>
                              <a:rPr lang="en-US" altLang="zh-CN" dirty="0">
                                <a:solidFill>
                                  <a:prstClr val="black"/>
                                </a:solidFill>
                              </a:rPr>
                              <m:t>for</m:t>
                            </m:r>
                            <m:r>
                              <m:rPr>
                                <m:nor/>
                              </m:rPr>
                              <a:rPr lang="zh-CN" altLang="en-US" dirty="0">
                                <a:solidFill>
                                  <a:prstClr val="black"/>
                                </a:solidFill>
                              </a:rPr>
                              <m:t> </m:t>
                            </m:r>
                            <m:r>
                              <m:rPr>
                                <m:nor/>
                              </m:rPr>
                              <a:rPr lang="en-US" altLang="zh-CN" dirty="0">
                                <a:solidFill>
                                  <a:prstClr val="black"/>
                                </a:solidFill>
                              </a:rPr>
                              <m:t>any</m:t>
                            </m:r>
                            <m:r>
                              <m:rPr>
                                <m:nor/>
                              </m:rPr>
                              <a:rPr lang="zh-CN" altLang="en-US" dirty="0">
                                <a:solidFill>
                                  <a:prstClr val="black"/>
                                </a:solidFill>
                              </a:rPr>
                              <m:t> </m:t>
                            </m:r>
                            <m:r>
                              <a:rPr lang="en-US" altLang="zh-CN" i="1">
                                <a:solidFill>
                                  <a:prstClr val="black"/>
                                </a:solidFill>
                                <a:latin typeface="Cambria Math" panose="02040503050406030204" pitchFamily="18" charset="0"/>
                              </a:rPr>
                              <m:t>𝑖</m:t>
                            </m:r>
                            <m:r>
                              <a:rPr lang="zh-CN" altLang="en-US"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𝑗</m:t>
                            </m:r>
                            <m:r>
                              <m:rPr>
                                <m:nor/>
                              </m:rPr>
                              <a:rPr lang="en-US" altLang="zh-CN" dirty="0">
                                <a:solidFill>
                                  <a:prstClr val="black"/>
                                </a:solidFill>
                              </a:rPr>
                              <m:t> </m:t>
                            </m:r>
                          </m:e>
                        </m:eqArr>
                      </m:e>
                    </m:d>
                  </m:oMath>
                </a14:m>
                <a:r>
                  <a:rPr lang="zh-CN" altLang="en-US" dirty="0">
                    <a:solidFill>
                      <a:prstClr val="black"/>
                    </a:solidFill>
                    <a:ea typeface="Cambria Math" panose="02040503050406030204" pitchFamily="18" charset="0"/>
                  </a:rPr>
                  <a:t> </a:t>
                </a:r>
                <a:r>
                  <a:rPr lang="en-US" altLang="zh-CN" dirty="0">
                    <a:solidFill>
                      <a:prstClr val="black"/>
                    </a:solidFill>
                    <a:ea typeface="Cambria Math" panose="02040503050406030204" pitchFamily="18" charset="0"/>
                  </a:rPr>
                  <a:t>,</a:t>
                </a:r>
                <a:r>
                  <a:rPr lang="zh-CN" altLang="en-US" dirty="0">
                    <a:solidFill>
                      <a:prstClr val="black"/>
                    </a:solidFill>
                    <a:ea typeface="Cambria Math" panose="02040503050406030204" pitchFamily="18" charset="0"/>
                  </a:rPr>
                  <a:t> </a:t>
                </a:r>
                <a:r>
                  <a:rPr lang="en-US" altLang="zh-CN" dirty="0">
                    <a:solidFill>
                      <a:prstClr val="black"/>
                    </a:solidFill>
                    <a:ea typeface="Cambria Math" panose="02040503050406030204" pitchFamily="18" charset="0"/>
                  </a:rPr>
                  <a:t>where</a:t>
                </a:r>
                <a:r>
                  <a:rPr lang="zh-CN" altLang="en-US" dirty="0">
                    <a:solidFill>
                      <a:prstClr val="black"/>
                    </a:solidFill>
                    <a:ea typeface="Cambria Math" panose="02040503050406030204" pitchFamily="18" charset="0"/>
                  </a:rPr>
                  <a:t> </a:t>
                </a:r>
                <a14:m>
                  <m:oMath xmlns:m="http://schemas.openxmlformats.org/officeDocument/2006/math">
                    <m:r>
                      <a:rPr lang="en-US" altLang="zh-CN" i="1" smtClean="0">
                        <a:solidFill>
                          <a:prstClr val="black"/>
                        </a:solidFill>
                        <a:latin typeface="Cambria Math" panose="02040503050406030204" pitchFamily="18" charset="0"/>
                        <a:ea typeface="Cambria Math" panose="02040503050406030204" pitchFamily="18" charset="0"/>
                      </a:rPr>
                      <m:t>𝜇</m:t>
                    </m:r>
                  </m:oMath>
                </a14:m>
                <a:r>
                  <a:rPr lang="zh-CN" altLang="en-US" dirty="0">
                    <a:solidFill>
                      <a:prstClr val="black"/>
                    </a:solidFill>
                  </a:rPr>
                  <a:t> </a:t>
                </a:r>
                <a:r>
                  <a:rPr lang="en-US" altLang="zh-CN" dirty="0">
                    <a:solidFill>
                      <a:prstClr val="black"/>
                    </a:solidFill>
                  </a:rPr>
                  <a:t>and</a:t>
                </a:r>
                <a:r>
                  <a:rPr lang="zh-CN" altLang="en-US" dirty="0">
                    <a:solidFill>
                      <a:prstClr val="black"/>
                    </a:solidFill>
                  </a:rPr>
                  <a:t> </a:t>
                </a:r>
                <a14:m>
                  <m:oMath xmlns:m="http://schemas.openxmlformats.org/officeDocument/2006/math">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𝜎</m:t>
                        </m:r>
                      </m:e>
                      <m:sup>
                        <m:r>
                          <a:rPr lang="en-US" altLang="zh-CN" i="1">
                            <a:solidFill>
                              <a:prstClr val="black"/>
                            </a:solidFill>
                            <a:latin typeface="Cambria Math" panose="02040503050406030204" pitchFamily="18" charset="0"/>
                            <a:ea typeface="Cambria Math" panose="02040503050406030204" pitchFamily="18" charset="0"/>
                          </a:rPr>
                          <m:t>2</m:t>
                        </m:r>
                      </m:sup>
                    </m:sSup>
                    <m:r>
                      <m:rPr>
                        <m:nor/>
                      </m:rPr>
                      <a:rPr lang="zh-CN" altLang="en-US" dirty="0">
                        <a:solidFill>
                          <a:prstClr val="black"/>
                        </a:solidFill>
                      </a:rPr>
                      <m:t> </m:t>
                    </m:r>
                  </m:oMath>
                </a14:m>
                <a:r>
                  <a:rPr lang="en-US" altLang="zh-CN" dirty="0">
                    <a:solidFill>
                      <a:prstClr val="black"/>
                    </a:solidFill>
                  </a:rPr>
                  <a:t>are</a:t>
                </a:r>
                <a:r>
                  <a:rPr lang="zh-CN" altLang="en-US" dirty="0">
                    <a:solidFill>
                      <a:prstClr val="black"/>
                    </a:solidFill>
                  </a:rPr>
                  <a:t> </a:t>
                </a:r>
                <a:r>
                  <a:rPr lang="en-US" altLang="zh-CN" dirty="0">
                    <a:solidFill>
                      <a:prstClr val="black"/>
                    </a:solidFill>
                  </a:rPr>
                  <a:t>constants</a:t>
                </a:r>
              </a:p>
              <a:p>
                <a:pPr lvl="1"/>
                <a:r>
                  <a:rPr lang="en-US" altLang="zh-CN" dirty="0">
                    <a:solidFill>
                      <a:prstClr val="black"/>
                    </a:solidFill>
                  </a:rPr>
                  <a:t>White</a:t>
                </a:r>
                <a:r>
                  <a:rPr lang="zh-CN" altLang="en-US" dirty="0">
                    <a:solidFill>
                      <a:prstClr val="black"/>
                    </a:solidFill>
                  </a:rPr>
                  <a:t> </a:t>
                </a:r>
                <a:r>
                  <a:rPr lang="en-US" altLang="zh-CN" dirty="0">
                    <a:solidFill>
                      <a:prstClr val="black"/>
                    </a:solidFill>
                  </a:rPr>
                  <a:t>noise </a:t>
                </a:r>
                <a:r>
                  <a:rPr lang="en-US" altLang="zh-CN" dirty="0">
                    <a:solidFill>
                      <a:srgbClr val="FF0000"/>
                    </a:solidFill>
                  </a:rPr>
                  <a:t>have equal intensity at different frequencies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C9BE4E1-34EE-104B-9A44-25ED165C54A8}"/>
                  </a:ext>
                </a:extLst>
              </p:cNvPr>
              <p:cNvSpPr>
                <a:spLocks noGrp="1" noRot="1" noChangeAspect="1" noMove="1" noResize="1" noEditPoints="1" noAdjustHandles="1" noChangeArrowheads="1" noChangeShapeType="1" noTextEdit="1"/>
              </p:cNvSpPr>
              <p:nvPr>
                <p:ph idx="1"/>
              </p:nvPr>
            </p:nvSpPr>
            <p:spPr>
              <a:blipFill>
                <a:blip r:embed="rId3"/>
                <a:stretch>
                  <a:fillRect l="-3378" t="-2632" b="-5438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A9ED09F-7DDB-BC45-8BB5-12F8558C0475}"/>
              </a:ext>
            </a:extLst>
          </p:cNvPr>
          <p:cNvSpPr txBox="1"/>
          <p:nvPr/>
        </p:nvSpPr>
        <p:spPr>
          <a:xfrm>
            <a:off x="9441316" y="230188"/>
            <a:ext cx="2428871" cy="369332"/>
          </a:xfrm>
          <a:prstGeom prst="rect">
            <a:avLst/>
          </a:prstGeom>
          <a:noFill/>
        </p:spPr>
        <p:txBody>
          <a:bodyPr wrap="none" rtlCol="0">
            <a:spAutoFit/>
          </a:bodyPr>
          <a:lstStyle/>
          <a:p>
            <a:pPr algn="r"/>
            <a:r>
              <a:rPr lang="en-US" altLang="zh-CN" dirty="0"/>
              <a:t>2.</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endParaRPr lang="en-US" dirty="0"/>
          </a:p>
        </p:txBody>
      </p:sp>
    </p:spTree>
    <p:extLst>
      <p:ext uri="{BB962C8B-B14F-4D97-AF65-F5344CB8AC3E}">
        <p14:creationId xmlns:p14="http://schemas.microsoft.com/office/powerpoint/2010/main" val="1983205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4A6D-64ED-8D45-AF28-62179C8BD7D3}"/>
              </a:ext>
            </a:extLst>
          </p:cNvPr>
          <p:cNvSpPr>
            <a:spLocks noGrp="1"/>
          </p:cNvSpPr>
          <p:nvPr>
            <p:ph type="title"/>
          </p:nvPr>
        </p:nvSpPr>
        <p:spPr/>
        <p:txBody>
          <a:bodyPr/>
          <a:lstStyle/>
          <a:p>
            <a:r>
              <a:rPr lang="en-US" altLang="zh-CN" dirty="0"/>
              <a:t>Power</a:t>
            </a:r>
            <a:r>
              <a:rPr lang="zh-CN" altLang="en-US" dirty="0"/>
              <a:t> </a:t>
            </a:r>
            <a:r>
              <a:rPr lang="en-US" altLang="zh-CN" dirty="0"/>
              <a:t>Spectrum</a:t>
            </a:r>
            <a:r>
              <a:rPr lang="zh-CN" altLang="en-US" dirty="0"/>
              <a:t> </a:t>
            </a:r>
            <a:r>
              <a:rPr lang="en-US" altLang="zh-CN" dirty="0"/>
              <a:t>of</a:t>
            </a:r>
            <a:r>
              <a:rPr lang="zh-CN" altLang="en-US" dirty="0"/>
              <a:t> </a:t>
            </a:r>
            <a:r>
              <a:rPr lang="en-US" altLang="zh-CN" dirty="0"/>
              <a:t>Noise</a:t>
            </a:r>
          </a:p>
        </p:txBody>
      </p:sp>
      <p:sp>
        <p:nvSpPr>
          <p:cNvPr id="4" name="TextBox 3">
            <a:extLst>
              <a:ext uri="{FF2B5EF4-FFF2-40B4-BE49-F238E27FC236}">
                <a16:creationId xmlns:a16="http://schemas.microsoft.com/office/drawing/2014/main" id="{7AA48A6F-263A-3746-9044-7C80492A0035}"/>
              </a:ext>
            </a:extLst>
          </p:cNvPr>
          <p:cNvSpPr txBox="1"/>
          <p:nvPr/>
        </p:nvSpPr>
        <p:spPr>
          <a:xfrm>
            <a:off x="9441316" y="230188"/>
            <a:ext cx="2428871" cy="369332"/>
          </a:xfrm>
          <a:prstGeom prst="rect">
            <a:avLst/>
          </a:prstGeom>
          <a:noFill/>
        </p:spPr>
        <p:txBody>
          <a:bodyPr wrap="none" rtlCol="0">
            <a:spAutoFit/>
          </a:bodyPr>
          <a:lstStyle/>
          <a:p>
            <a:pPr algn="r"/>
            <a:r>
              <a:rPr lang="en-US" altLang="zh-CN" dirty="0"/>
              <a:t>2.</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endParaRPr lang="en-US" dirty="0"/>
          </a:p>
        </p:txBody>
      </p:sp>
      <p:pic>
        <p:nvPicPr>
          <p:cNvPr id="5" name="Picture 4">
            <a:extLst>
              <a:ext uri="{FF2B5EF4-FFF2-40B4-BE49-F238E27FC236}">
                <a16:creationId xmlns:a16="http://schemas.microsoft.com/office/drawing/2014/main" id="{C71735AF-097E-924B-A428-0731FABCD07E}"/>
              </a:ext>
            </a:extLst>
          </p:cNvPr>
          <p:cNvPicPr>
            <a:picLocks noChangeAspect="1"/>
          </p:cNvPicPr>
          <p:nvPr/>
        </p:nvPicPr>
        <p:blipFill>
          <a:blip r:embed="rId3"/>
          <a:stretch>
            <a:fillRect/>
          </a:stretch>
        </p:blipFill>
        <p:spPr>
          <a:xfrm>
            <a:off x="6227577" y="1898874"/>
            <a:ext cx="4672256" cy="4153009"/>
          </a:xfrm>
          <a:prstGeom prst="rect">
            <a:avLst/>
          </a:prstGeom>
        </p:spPr>
      </p:pic>
      <p:pic>
        <p:nvPicPr>
          <p:cNvPr id="6" name="Picture 5">
            <a:extLst>
              <a:ext uri="{FF2B5EF4-FFF2-40B4-BE49-F238E27FC236}">
                <a16:creationId xmlns:a16="http://schemas.microsoft.com/office/drawing/2014/main" id="{F5EFA7A5-9BAB-0740-BFF5-117DFA7502C0}"/>
              </a:ext>
            </a:extLst>
          </p:cNvPr>
          <p:cNvPicPr>
            <a:picLocks noChangeAspect="1"/>
          </p:cNvPicPr>
          <p:nvPr/>
        </p:nvPicPr>
        <p:blipFill>
          <a:blip r:embed="rId4"/>
          <a:stretch>
            <a:fillRect/>
          </a:stretch>
        </p:blipFill>
        <p:spPr>
          <a:xfrm>
            <a:off x="1242467" y="1907750"/>
            <a:ext cx="4704223" cy="4181423"/>
          </a:xfrm>
          <a:prstGeom prst="rect">
            <a:avLst/>
          </a:prstGeom>
        </p:spPr>
      </p:pic>
      <p:sp>
        <p:nvSpPr>
          <p:cNvPr id="7" name="TextBox 6">
            <a:extLst>
              <a:ext uri="{FF2B5EF4-FFF2-40B4-BE49-F238E27FC236}">
                <a16:creationId xmlns:a16="http://schemas.microsoft.com/office/drawing/2014/main" id="{2C649CF6-29AA-714A-BB13-3DA9AF15BC64}"/>
              </a:ext>
            </a:extLst>
          </p:cNvPr>
          <p:cNvSpPr txBox="1"/>
          <p:nvPr/>
        </p:nvSpPr>
        <p:spPr>
          <a:xfrm>
            <a:off x="674715" y="1446085"/>
            <a:ext cx="5839726" cy="461665"/>
          </a:xfrm>
          <a:prstGeom prst="rect">
            <a:avLst/>
          </a:prstGeom>
          <a:noFill/>
        </p:spPr>
        <p:txBody>
          <a:bodyPr wrap="square" rtlCol="0">
            <a:spAutoFit/>
          </a:bodyPr>
          <a:lstStyle/>
          <a:p>
            <a:pPr algn="ctr"/>
            <a:r>
              <a:rPr lang="en-US" altLang="zh-CN" sz="2400" dirty="0"/>
              <a:t>White</a:t>
            </a:r>
            <a:r>
              <a:rPr lang="zh-CN" altLang="en-US" sz="2400" dirty="0"/>
              <a:t> </a:t>
            </a:r>
            <a:r>
              <a:rPr lang="en-US" altLang="zh-CN" sz="2400" dirty="0"/>
              <a:t>Noise</a:t>
            </a:r>
          </a:p>
        </p:txBody>
      </p:sp>
      <p:sp>
        <p:nvSpPr>
          <p:cNvPr id="8" name="TextBox 7">
            <a:extLst>
              <a:ext uri="{FF2B5EF4-FFF2-40B4-BE49-F238E27FC236}">
                <a16:creationId xmlns:a16="http://schemas.microsoft.com/office/drawing/2014/main" id="{DF5BF097-8452-F04A-B54B-F5C74E89FE92}"/>
              </a:ext>
            </a:extLst>
          </p:cNvPr>
          <p:cNvSpPr txBox="1"/>
          <p:nvPr/>
        </p:nvSpPr>
        <p:spPr>
          <a:xfrm>
            <a:off x="5514074" y="1446085"/>
            <a:ext cx="5839726" cy="461665"/>
          </a:xfrm>
          <a:prstGeom prst="rect">
            <a:avLst/>
          </a:prstGeom>
          <a:noFill/>
        </p:spPr>
        <p:txBody>
          <a:bodyPr wrap="square" rtlCol="0">
            <a:spAutoFit/>
          </a:bodyPr>
          <a:lstStyle/>
          <a:p>
            <a:pPr algn="ctr"/>
            <a:r>
              <a:rPr lang="en-US" altLang="zh-CN" sz="2400" dirty="0"/>
              <a:t>Blue</a:t>
            </a:r>
            <a:r>
              <a:rPr lang="zh-CN" altLang="en-US" sz="2400" dirty="0"/>
              <a:t> </a:t>
            </a:r>
            <a:r>
              <a:rPr lang="en-US" altLang="zh-CN" sz="2400" dirty="0"/>
              <a:t>Noise</a:t>
            </a:r>
          </a:p>
        </p:txBody>
      </p:sp>
      <p:sp>
        <p:nvSpPr>
          <p:cNvPr id="10" name="TextBox 9">
            <a:extLst>
              <a:ext uri="{FF2B5EF4-FFF2-40B4-BE49-F238E27FC236}">
                <a16:creationId xmlns:a16="http://schemas.microsoft.com/office/drawing/2014/main" id="{86813346-4616-0542-9C47-44A79DF8D60A}"/>
              </a:ext>
            </a:extLst>
          </p:cNvPr>
          <p:cNvSpPr txBox="1"/>
          <p:nvPr/>
        </p:nvSpPr>
        <p:spPr>
          <a:xfrm>
            <a:off x="1811083" y="6089173"/>
            <a:ext cx="3755323" cy="677108"/>
          </a:xfrm>
          <a:prstGeom prst="rect">
            <a:avLst/>
          </a:prstGeom>
          <a:noFill/>
        </p:spPr>
        <p:txBody>
          <a:bodyPr wrap="none" rtlCol="0">
            <a:spAutoFit/>
          </a:bodyPr>
          <a:lstStyle/>
          <a:p>
            <a:r>
              <a:rPr lang="en-US" altLang="zh-CN" sz="2000" dirty="0"/>
              <a:t>Constant</a:t>
            </a:r>
            <a:r>
              <a:rPr lang="zh-CN" altLang="en-US" sz="2000" dirty="0"/>
              <a:t> </a:t>
            </a:r>
            <a:r>
              <a:rPr lang="en-US" altLang="zh-CN" sz="2000" dirty="0"/>
              <a:t>Power</a:t>
            </a:r>
            <a:r>
              <a:rPr lang="zh-CN" altLang="en-US" sz="2000" dirty="0"/>
              <a:t> </a:t>
            </a:r>
            <a:r>
              <a:rPr lang="en-US" altLang="zh-CN" sz="2000" dirty="0"/>
              <a:t>Spectral</a:t>
            </a:r>
            <a:r>
              <a:rPr lang="zh-CN" altLang="en-US" sz="2000" dirty="0"/>
              <a:t> </a:t>
            </a:r>
            <a:r>
              <a:rPr lang="en-US" altLang="zh-CN" sz="2000" dirty="0"/>
              <a:t>Density</a:t>
            </a:r>
            <a:endParaRPr lang="en-US" sz="2000" dirty="0"/>
          </a:p>
          <a:p>
            <a:endParaRPr lang="en-US" dirty="0"/>
          </a:p>
        </p:txBody>
      </p:sp>
      <p:sp>
        <p:nvSpPr>
          <p:cNvPr id="11" name="TextBox 10">
            <a:extLst>
              <a:ext uri="{FF2B5EF4-FFF2-40B4-BE49-F238E27FC236}">
                <a16:creationId xmlns:a16="http://schemas.microsoft.com/office/drawing/2014/main" id="{BA5BE19D-F983-CF49-8072-536F4BBA4A6E}"/>
              </a:ext>
            </a:extLst>
          </p:cNvPr>
          <p:cNvSpPr txBox="1"/>
          <p:nvPr/>
        </p:nvSpPr>
        <p:spPr>
          <a:xfrm>
            <a:off x="6910175" y="6051883"/>
            <a:ext cx="3307059" cy="1200329"/>
          </a:xfrm>
          <a:prstGeom prst="rect">
            <a:avLst/>
          </a:prstGeom>
          <a:noFill/>
        </p:spPr>
        <p:txBody>
          <a:bodyPr wrap="none" rtlCol="0">
            <a:spAutoFit/>
          </a:bodyPr>
          <a:lstStyle/>
          <a:p>
            <a:r>
              <a:rPr lang="en-US" altLang="zh-CN" dirty="0"/>
              <a:t>Low</a:t>
            </a:r>
            <a:r>
              <a:rPr lang="zh-CN" altLang="en-US" dirty="0"/>
              <a:t> </a:t>
            </a:r>
            <a:r>
              <a:rPr lang="en-US" altLang="zh-CN" dirty="0"/>
              <a:t>Frequency</a:t>
            </a:r>
            <a:r>
              <a:rPr lang="zh-CN" altLang="en-US" dirty="0"/>
              <a:t> </a:t>
            </a:r>
            <a:r>
              <a:rPr lang="en-US" altLang="zh-CN" dirty="0"/>
              <a:t>–</a:t>
            </a:r>
            <a:r>
              <a:rPr lang="zh-CN" altLang="en-US" dirty="0"/>
              <a:t> </a:t>
            </a:r>
            <a:r>
              <a:rPr lang="en-US" altLang="zh-CN" dirty="0"/>
              <a:t>Less</a:t>
            </a:r>
            <a:r>
              <a:rPr lang="zh-CN" altLang="en-US" dirty="0"/>
              <a:t> </a:t>
            </a:r>
            <a:r>
              <a:rPr lang="en-US" altLang="zh-CN" dirty="0"/>
              <a:t>Power</a:t>
            </a:r>
          </a:p>
          <a:p>
            <a:r>
              <a:rPr lang="en-US" altLang="zh-CN" dirty="0"/>
              <a:t>High</a:t>
            </a:r>
            <a:r>
              <a:rPr lang="zh-CN" altLang="en-US" dirty="0"/>
              <a:t> </a:t>
            </a:r>
            <a:r>
              <a:rPr lang="en-US" altLang="zh-CN" dirty="0"/>
              <a:t>Frequency</a:t>
            </a:r>
            <a:r>
              <a:rPr lang="zh-CN" altLang="en-US" dirty="0"/>
              <a:t> </a:t>
            </a:r>
            <a:r>
              <a:rPr lang="en-US" altLang="zh-CN" dirty="0"/>
              <a:t>–</a:t>
            </a:r>
            <a:r>
              <a:rPr lang="zh-CN" altLang="en-US" dirty="0"/>
              <a:t> </a:t>
            </a:r>
            <a:r>
              <a:rPr lang="en-US" altLang="zh-CN" dirty="0"/>
              <a:t>Higher</a:t>
            </a:r>
            <a:r>
              <a:rPr lang="zh-CN" altLang="en-US" dirty="0"/>
              <a:t> </a:t>
            </a:r>
            <a:r>
              <a:rPr lang="en-US" altLang="zh-CN" dirty="0"/>
              <a:t>Power</a:t>
            </a:r>
            <a:endParaRPr lang="en-US" dirty="0"/>
          </a:p>
          <a:p>
            <a:endParaRPr lang="en-US" altLang="zh-CN" dirty="0"/>
          </a:p>
          <a:p>
            <a:endParaRPr lang="en-US" dirty="0"/>
          </a:p>
        </p:txBody>
      </p:sp>
    </p:spTree>
    <p:extLst>
      <p:ext uri="{BB962C8B-B14F-4D97-AF65-F5344CB8AC3E}">
        <p14:creationId xmlns:p14="http://schemas.microsoft.com/office/powerpoint/2010/main" val="3849062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482F-4C98-714B-B3D7-22021A647FDC}"/>
              </a:ext>
            </a:extLst>
          </p:cNvPr>
          <p:cNvSpPr>
            <a:spLocks noGrp="1"/>
          </p:cNvSpPr>
          <p:nvPr>
            <p:ph type="title"/>
          </p:nvPr>
        </p:nvSpPr>
        <p:spPr/>
        <p:txBody>
          <a:bodyPr/>
          <a:lstStyle/>
          <a:p>
            <a:r>
              <a:rPr lang="en-US" altLang="zh-CN" dirty="0"/>
              <a:t>Blue</a:t>
            </a:r>
            <a:r>
              <a:rPr lang="zh-CN" altLang="en-US" dirty="0"/>
              <a:t> </a:t>
            </a:r>
            <a:r>
              <a:rPr lang="en-US" altLang="zh-CN" dirty="0"/>
              <a:t>Noise</a:t>
            </a:r>
            <a:r>
              <a:rPr lang="zh-CN" altLang="en-US" dirty="0"/>
              <a:t> </a:t>
            </a:r>
            <a:r>
              <a:rPr lang="en-US" altLang="zh-CN" dirty="0"/>
              <a:t>Sampling</a:t>
            </a:r>
            <a:r>
              <a:rPr lang="zh-CN" altLang="en-US" dirty="0"/>
              <a:t> </a:t>
            </a:r>
            <a:r>
              <a:rPr lang="en-US" altLang="zh-CN" dirty="0"/>
              <a:t>in</a:t>
            </a:r>
            <a:r>
              <a:rPr lang="zh-CN" altLang="en-US" dirty="0"/>
              <a:t> </a:t>
            </a:r>
            <a:r>
              <a:rPr lang="en-US" altLang="zh-CN" dirty="0"/>
              <a:t>Computer</a:t>
            </a:r>
            <a:r>
              <a:rPr lang="zh-CN" altLang="en-US" dirty="0"/>
              <a:t> </a:t>
            </a:r>
            <a:r>
              <a:rPr lang="en-US" altLang="zh-CN" dirty="0"/>
              <a:t>Graphics</a:t>
            </a:r>
            <a:endParaRPr lang="en-US" dirty="0"/>
          </a:p>
        </p:txBody>
      </p:sp>
      <p:sp>
        <p:nvSpPr>
          <p:cNvPr id="3" name="Content Placeholder 2">
            <a:extLst>
              <a:ext uri="{FF2B5EF4-FFF2-40B4-BE49-F238E27FC236}">
                <a16:creationId xmlns:a16="http://schemas.microsoft.com/office/drawing/2014/main" id="{87488F18-DCC0-7A40-A6D8-CE242F16A2CD}"/>
              </a:ext>
            </a:extLst>
          </p:cNvPr>
          <p:cNvSpPr>
            <a:spLocks noGrp="1"/>
          </p:cNvSpPr>
          <p:nvPr>
            <p:ph idx="1"/>
          </p:nvPr>
        </p:nvSpPr>
        <p:spPr>
          <a:xfrm>
            <a:off x="838200" y="1825625"/>
            <a:ext cx="5695604" cy="4351338"/>
          </a:xfrm>
        </p:spPr>
        <p:txBody>
          <a:bodyPr/>
          <a:lstStyle/>
          <a:p>
            <a:r>
              <a:rPr lang="en-US" altLang="zh-CN" dirty="0"/>
              <a:t>Inspired</a:t>
            </a:r>
            <a:r>
              <a:rPr lang="zh-CN" altLang="en-US" dirty="0"/>
              <a:t> </a:t>
            </a:r>
            <a:r>
              <a:rPr lang="en-US" altLang="zh-CN" dirty="0"/>
              <a:t>from</a:t>
            </a:r>
            <a:r>
              <a:rPr lang="zh-CN" altLang="en-US" dirty="0"/>
              <a:t> </a:t>
            </a:r>
            <a:r>
              <a:rPr lang="en-US" altLang="zh-CN" dirty="0"/>
              <a:t>the</a:t>
            </a:r>
            <a:r>
              <a:rPr lang="zh-CN" altLang="en-US" dirty="0"/>
              <a:t> </a:t>
            </a:r>
            <a:r>
              <a:rPr lang="en-US" altLang="zh-CN" dirty="0"/>
              <a:t>distribution</a:t>
            </a:r>
            <a:r>
              <a:rPr lang="zh-CN" altLang="en-US" dirty="0"/>
              <a:t> </a:t>
            </a:r>
            <a:r>
              <a:rPr lang="en-US" altLang="zh-CN" dirty="0"/>
              <a:t>of</a:t>
            </a:r>
            <a:r>
              <a:rPr lang="zh-CN" altLang="en-US" dirty="0"/>
              <a:t> </a:t>
            </a:r>
            <a:r>
              <a:rPr lang="en-US" altLang="zh-CN" dirty="0"/>
              <a:t>primate</a:t>
            </a:r>
            <a:r>
              <a:rPr lang="zh-CN" altLang="en-US" dirty="0"/>
              <a:t> </a:t>
            </a:r>
            <a:r>
              <a:rPr lang="en-US" altLang="zh-CN" dirty="0"/>
              <a:t>retina</a:t>
            </a:r>
            <a:r>
              <a:rPr lang="zh-CN" altLang="en-US" dirty="0"/>
              <a:t> </a:t>
            </a:r>
            <a:r>
              <a:rPr lang="en-US" altLang="zh-CN" dirty="0"/>
              <a:t>cells</a:t>
            </a:r>
          </a:p>
          <a:p>
            <a:r>
              <a:rPr lang="en-US" altLang="zh-CN" dirty="0"/>
              <a:t>Refer</a:t>
            </a:r>
            <a:r>
              <a:rPr lang="zh-CN" altLang="en-US" dirty="0"/>
              <a:t> </a:t>
            </a:r>
            <a:r>
              <a:rPr lang="en-US" altLang="zh-CN" dirty="0"/>
              <a:t>to</a:t>
            </a:r>
            <a:r>
              <a:rPr lang="zh-CN" altLang="en-US" dirty="0"/>
              <a:t> </a:t>
            </a:r>
            <a:r>
              <a:rPr lang="en-US" altLang="zh-CN" dirty="0"/>
              <a:t>sampling</a:t>
            </a:r>
            <a:r>
              <a:rPr lang="zh-CN" altLang="en-US" dirty="0"/>
              <a:t> </a:t>
            </a:r>
            <a:r>
              <a:rPr lang="en-US" altLang="zh-CN" dirty="0"/>
              <a:t>methods</a:t>
            </a:r>
            <a:r>
              <a:rPr lang="zh-CN" altLang="en-US" dirty="0"/>
              <a:t> </a:t>
            </a:r>
            <a:r>
              <a:rPr lang="en-US" altLang="zh-CN" dirty="0"/>
              <a:t>that</a:t>
            </a:r>
            <a:r>
              <a:rPr lang="zh-CN" altLang="en-US" dirty="0"/>
              <a:t> </a:t>
            </a:r>
            <a:r>
              <a:rPr lang="en-US" altLang="zh-CN" dirty="0"/>
              <a:t>produce</a:t>
            </a:r>
            <a:r>
              <a:rPr lang="zh-CN" altLang="en-US" dirty="0"/>
              <a:t> </a:t>
            </a:r>
            <a:r>
              <a:rPr lang="en-US" altLang="zh-CN" dirty="0">
                <a:solidFill>
                  <a:srgbClr val="FF0000"/>
                </a:solidFill>
              </a:rPr>
              <a:t>randomly</a:t>
            </a:r>
            <a:r>
              <a:rPr lang="zh-CN" altLang="en-US" dirty="0">
                <a:solidFill>
                  <a:srgbClr val="FF0000"/>
                </a:solidFill>
              </a:rPr>
              <a:t> </a:t>
            </a:r>
            <a:r>
              <a:rPr lang="en-US" altLang="zh-CN" dirty="0">
                <a:solidFill>
                  <a:srgbClr val="FF0000"/>
                </a:solidFill>
              </a:rPr>
              <a:t>located</a:t>
            </a:r>
            <a:r>
              <a:rPr lang="zh-CN" altLang="en-US" dirty="0">
                <a:solidFill>
                  <a:srgbClr val="FF0000"/>
                </a:solidFill>
              </a:rPr>
              <a:t> </a:t>
            </a:r>
            <a:r>
              <a:rPr lang="en-US" altLang="zh-CN" dirty="0"/>
              <a:t>but</a:t>
            </a:r>
            <a:r>
              <a:rPr lang="zh-CN" altLang="en-US" dirty="0"/>
              <a:t> </a:t>
            </a:r>
            <a:r>
              <a:rPr lang="en-US" altLang="zh-CN" dirty="0">
                <a:solidFill>
                  <a:srgbClr val="FF0000"/>
                </a:solidFill>
              </a:rPr>
              <a:t>spatially</a:t>
            </a:r>
            <a:r>
              <a:rPr lang="zh-CN" altLang="en-US" dirty="0">
                <a:solidFill>
                  <a:srgbClr val="FF0000"/>
                </a:solidFill>
              </a:rPr>
              <a:t> </a:t>
            </a:r>
            <a:r>
              <a:rPr lang="en-US" altLang="zh-CN" dirty="0">
                <a:solidFill>
                  <a:srgbClr val="FF0000"/>
                </a:solidFill>
              </a:rPr>
              <a:t>uniform</a:t>
            </a:r>
            <a:r>
              <a:rPr lang="zh-CN" altLang="en-US" dirty="0">
                <a:solidFill>
                  <a:srgbClr val="FF0000"/>
                </a:solidFill>
              </a:rPr>
              <a:t> </a:t>
            </a:r>
            <a:r>
              <a:rPr lang="en-US" altLang="zh-CN" dirty="0"/>
              <a:t>sampling</a:t>
            </a:r>
            <a:r>
              <a:rPr lang="zh-CN" altLang="en-US" dirty="0"/>
              <a:t> </a:t>
            </a:r>
            <a:r>
              <a:rPr lang="en-US" altLang="zh-CN" dirty="0"/>
              <a:t>results</a:t>
            </a:r>
          </a:p>
        </p:txBody>
      </p:sp>
      <p:sp>
        <p:nvSpPr>
          <p:cNvPr id="4" name="TextBox 3">
            <a:extLst>
              <a:ext uri="{FF2B5EF4-FFF2-40B4-BE49-F238E27FC236}">
                <a16:creationId xmlns:a16="http://schemas.microsoft.com/office/drawing/2014/main" id="{E102EB56-3EFE-EF45-822F-7ABA0ACE96E3}"/>
              </a:ext>
            </a:extLst>
          </p:cNvPr>
          <p:cNvSpPr txBox="1"/>
          <p:nvPr/>
        </p:nvSpPr>
        <p:spPr>
          <a:xfrm>
            <a:off x="9441316" y="230188"/>
            <a:ext cx="2428871" cy="369332"/>
          </a:xfrm>
          <a:prstGeom prst="rect">
            <a:avLst/>
          </a:prstGeom>
          <a:noFill/>
        </p:spPr>
        <p:txBody>
          <a:bodyPr wrap="none" rtlCol="0">
            <a:spAutoFit/>
          </a:bodyPr>
          <a:lstStyle/>
          <a:p>
            <a:pPr algn="r"/>
            <a:r>
              <a:rPr lang="en-US" altLang="zh-CN" dirty="0"/>
              <a:t>2.</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endParaRPr lang="en-US" dirty="0"/>
          </a:p>
        </p:txBody>
      </p:sp>
      <p:pic>
        <p:nvPicPr>
          <p:cNvPr id="6" name="Picture 5">
            <a:extLst>
              <a:ext uri="{FF2B5EF4-FFF2-40B4-BE49-F238E27FC236}">
                <a16:creationId xmlns:a16="http://schemas.microsoft.com/office/drawing/2014/main" id="{803ADA23-6459-3146-B094-242730F4C51C}"/>
              </a:ext>
            </a:extLst>
          </p:cNvPr>
          <p:cNvPicPr>
            <a:picLocks noChangeAspect="1"/>
          </p:cNvPicPr>
          <p:nvPr/>
        </p:nvPicPr>
        <p:blipFill>
          <a:blip r:embed="rId3"/>
          <a:stretch>
            <a:fillRect/>
          </a:stretch>
        </p:blipFill>
        <p:spPr>
          <a:xfrm>
            <a:off x="6695915" y="1825625"/>
            <a:ext cx="4022539" cy="3993284"/>
          </a:xfrm>
          <a:prstGeom prst="rect">
            <a:avLst/>
          </a:prstGeom>
        </p:spPr>
      </p:pic>
      <p:sp>
        <p:nvSpPr>
          <p:cNvPr id="8" name="TextBox 7">
            <a:extLst>
              <a:ext uri="{FF2B5EF4-FFF2-40B4-BE49-F238E27FC236}">
                <a16:creationId xmlns:a16="http://schemas.microsoft.com/office/drawing/2014/main" id="{528D35AA-140F-5A46-AEFB-289D8570F696}"/>
              </a:ext>
            </a:extLst>
          </p:cNvPr>
          <p:cNvSpPr txBox="1"/>
          <p:nvPr/>
        </p:nvSpPr>
        <p:spPr>
          <a:xfrm>
            <a:off x="7390124" y="5818909"/>
            <a:ext cx="2634119" cy="369332"/>
          </a:xfrm>
          <a:prstGeom prst="rect">
            <a:avLst/>
          </a:prstGeom>
          <a:noFill/>
        </p:spPr>
        <p:txBody>
          <a:bodyPr wrap="none" rtlCol="0">
            <a:spAutoFit/>
          </a:bodyPr>
          <a:lstStyle/>
          <a:p>
            <a:r>
              <a:rPr lang="en-US" altLang="zh-CN" dirty="0"/>
              <a:t>Example</a:t>
            </a:r>
            <a:r>
              <a:rPr lang="zh-CN" altLang="en-US" dirty="0"/>
              <a:t> </a:t>
            </a:r>
            <a:r>
              <a:rPr lang="en-US" altLang="zh-CN" dirty="0"/>
              <a:t>Sampling</a:t>
            </a:r>
            <a:r>
              <a:rPr lang="zh-CN" altLang="en-US" dirty="0"/>
              <a:t> </a:t>
            </a:r>
            <a:r>
              <a:rPr lang="en-US" altLang="zh-CN" dirty="0"/>
              <a:t>on</a:t>
            </a:r>
            <a:r>
              <a:rPr lang="zh-CN" altLang="en-US" dirty="0"/>
              <a:t> </a:t>
            </a:r>
            <a:r>
              <a:rPr lang="en-US" altLang="zh-CN" dirty="0"/>
              <a:t>2D</a:t>
            </a:r>
            <a:endParaRPr lang="en-US" dirty="0"/>
          </a:p>
        </p:txBody>
      </p:sp>
      <p:pic>
        <p:nvPicPr>
          <p:cNvPr id="10" name="Picture 9">
            <a:extLst>
              <a:ext uri="{FF2B5EF4-FFF2-40B4-BE49-F238E27FC236}">
                <a16:creationId xmlns:a16="http://schemas.microsoft.com/office/drawing/2014/main" id="{3618E32F-8FBD-4D4B-B26D-8ED74BF4AA6B}"/>
              </a:ext>
            </a:extLst>
          </p:cNvPr>
          <p:cNvPicPr>
            <a:picLocks noChangeAspect="1"/>
          </p:cNvPicPr>
          <p:nvPr/>
        </p:nvPicPr>
        <p:blipFill>
          <a:blip r:embed="rId4"/>
          <a:stretch>
            <a:fillRect/>
          </a:stretch>
        </p:blipFill>
        <p:spPr>
          <a:xfrm>
            <a:off x="1524038" y="4088634"/>
            <a:ext cx="1949978" cy="1949978"/>
          </a:xfrm>
          <a:prstGeom prst="rect">
            <a:avLst/>
          </a:prstGeom>
        </p:spPr>
      </p:pic>
      <p:sp>
        <p:nvSpPr>
          <p:cNvPr id="11" name="TextBox 10">
            <a:extLst>
              <a:ext uri="{FF2B5EF4-FFF2-40B4-BE49-F238E27FC236}">
                <a16:creationId xmlns:a16="http://schemas.microsoft.com/office/drawing/2014/main" id="{1EF5BFFA-56C9-C747-BD3D-5BBC51BF7CFD}"/>
              </a:ext>
            </a:extLst>
          </p:cNvPr>
          <p:cNvSpPr txBox="1"/>
          <p:nvPr/>
        </p:nvSpPr>
        <p:spPr>
          <a:xfrm>
            <a:off x="1489588" y="6061473"/>
            <a:ext cx="2032736" cy="369332"/>
          </a:xfrm>
          <a:prstGeom prst="rect">
            <a:avLst/>
          </a:prstGeom>
          <a:noFill/>
        </p:spPr>
        <p:txBody>
          <a:bodyPr wrap="none" rtlCol="0">
            <a:spAutoFit/>
          </a:bodyPr>
          <a:lstStyle/>
          <a:p>
            <a:r>
              <a:rPr lang="en-US" altLang="zh-CN" dirty="0"/>
              <a:t>Human</a:t>
            </a:r>
            <a:r>
              <a:rPr lang="zh-CN" altLang="en-US" dirty="0"/>
              <a:t> </a:t>
            </a:r>
            <a:r>
              <a:rPr lang="en-US" altLang="zh-CN" dirty="0"/>
              <a:t>retina</a:t>
            </a:r>
            <a:r>
              <a:rPr lang="zh-CN" altLang="en-US" dirty="0"/>
              <a:t> </a:t>
            </a:r>
            <a:r>
              <a:rPr lang="en-US" altLang="zh-CN" dirty="0"/>
              <a:t>cells</a:t>
            </a:r>
            <a:endParaRPr lang="en-US" dirty="0"/>
          </a:p>
        </p:txBody>
      </p:sp>
      <p:pic>
        <p:nvPicPr>
          <p:cNvPr id="9" name="Picture 8">
            <a:extLst>
              <a:ext uri="{FF2B5EF4-FFF2-40B4-BE49-F238E27FC236}">
                <a16:creationId xmlns:a16="http://schemas.microsoft.com/office/drawing/2014/main" id="{7B6331DB-7E42-E74A-80F1-7BA344BA8306}"/>
              </a:ext>
            </a:extLst>
          </p:cNvPr>
          <p:cNvPicPr>
            <a:picLocks noChangeAspect="1"/>
          </p:cNvPicPr>
          <p:nvPr/>
        </p:nvPicPr>
        <p:blipFill>
          <a:blip r:embed="rId5"/>
          <a:stretch>
            <a:fillRect/>
          </a:stretch>
        </p:blipFill>
        <p:spPr>
          <a:xfrm>
            <a:off x="4108367" y="4088634"/>
            <a:ext cx="2159388" cy="2135034"/>
          </a:xfrm>
          <a:prstGeom prst="rect">
            <a:avLst/>
          </a:prstGeom>
        </p:spPr>
      </p:pic>
    </p:spTree>
    <p:extLst>
      <p:ext uri="{BB962C8B-B14F-4D97-AF65-F5344CB8AC3E}">
        <p14:creationId xmlns:p14="http://schemas.microsoft.com/office/powerpoint/2010/main" val="1953568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1E70-BC36-434B-B88B-68EF95CFE3C7}"/>
              </a:ext>
            </a:extLst>
          </p:cNvPr>
          <p:cNvSpPr>
            <a:spLocks noGrp="1"/>
          </p:cNvSpPr>
          <p:nvPr>
            <p:ph type="title"/>
          </p:nvPr>
        </p:nvSpPr>
        <p:spPr/>
        <p:txBody>
          <a:bodyPr/>
          <a:lstStyle/>
          <a:p>
            <a:r>
              <a:rPr lang="en-US" altLang="zh-CN" dirty="0"/>
              <a:t>Power</a:t>
            </a:r>
            <a:r>
              <a:rPr lang="zh-CN" altLang="en-US" dirty="0"/>
              <a:t> </a:t>
            </a:r>
            <a:r>
              <a:rPr lang="en-US" altLang="zh-CN" dirty="0"/>
              <a:t>Spectrum</a:t>
            </a:r>
            <a:r>
              <a:rPr lang="zh-CN" altLang="en-US" dirty="0"/>
              <a:t> </a:t>
            </a:r>
            <a:r>
              <a:rPr lang="en-US" altLang="zh-CN" dirty="0"/>
              <a:t>of</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endParaRPr lang="en-US" dirty="0"/>
          </a:p>
        </p:txBody>
      </p:sp>
      <p:sp>
        <p:nvSpPr>
          <p:cNvPr id="3" name="Content Placeholder 2">
            <a:extLst>
              <a:ext uri="{FF2B5EF4-FFF2-40B4-BE49-F238E27FC236}">
                <a16:creationId xmlns:a16="http://schemas.microsoft.com/office/drawing/2014/main" id="{02ED53EE-AADA-CF44-BFF7-9FAC8C0E6FC2}"/>
              </a:ext>
            </a:extLst>
          </p:cNvPr>
          <p:cNvSpPr>
            <a:spLocks noGrp="1"/>
          </p:cNvSpPr>
          <p:nvPr>
            <p:ph idx="1"/>
          </p:nvPr>
        </p:nvSpPr>
        <p:spPr>
          <a:xfrm>
            <a:off x="838200" y="1825625"/>
            <a:ext cx="5130338" cy="4351338"/>
          </a:xfrm>
        </p:spPr>
        <p:txBody>
          <a:bodyPr/>
          <a:lstStyle/>
          <a:p>
            <a:r>
              <a:rPr lang="en-US" altLang="zh-CN" dirty="0"/>
              <a:t>The</a:t>
            </a:r>
            <a:r>
              <a:rPr lang="zh-CN" altLang="en-US" dirty="0"/>
              <a:t> </a:t>
            </a:r>
            <a:r>
              <a:rPr lang="en-US" altLang="zh-CN" dirty="0"/>
              <a:t>power</a:t>
            </a:r>
            <a:r>
              <a:rPr lang="zh-CN" altLang="en-US" dirty="0"/>
              <a:t> </a:t>
            </a:r>
            <a:r>
              <a:rPr lang="en-US" altLang="zh-CN" dirty="0"/>
              <a:t>spectrum</a:t>
            </a:r>
            <a:r>
              <a:rPr lang="zh-CN" altLang="en-US" dirty="0"/>
              <a:t> </a:t>
            </a:r>
            <a:r>
              <a:rPr lang="en-US" altLang="zh-CN" dirty="0"/>
              <a:t>of</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p>
          <a:p>
            <a:pPr lvl="1"/>
            <a:r>
              <a:rPr lang="en-US" altLang="zh-CN" dirty="0"/>
              <a:t>Lacks</a:t>
            </a:r>
            <a:r>
              <a:rPr lang="zh-CN" altLang="en-US" dirty="0"/>
              <a:t> </a:t>
            </a:r>
            <a:r>
              <a:rPr lang="en-US" altLang="zh-CN" dirty="0"/>
              <a:t>low</a:t>
            </a:r>
            <a:r>
              <a:rPr lang="zh-CN" altLang="en-US" dirty="0"/>
              <a:t> </a:t>
            </a:r>
            <a:r>
              <a:rPr lang="en-US" altLang="zh-CN" dirty="0"/>
              <a:t>frequency</a:t>
            </a:r>
            <a:r>
              <a:rPr lang="zh-CN" altLang="en-US" dirty="0"/>
              <a:t> </a:t>
            </a:r>
            <a:r>
              <a:rPr lang="en-US" altLang="zh-CN" dirty="0"/>
              <a:t>energy</a:t>
            </a:r>
            <a:r>
              <a:rPr lang="zh-CN" altLang="en-US" dirty="0"/>
              <a:t> </a:t>
            </a:r>
            <a:endParaRPr lang="en-US" altLang="zh-CN" dirty="0"/>
          </a:p>
          <a:p>
            <a:pPr lvl="1"/>
            <a:r>
              <a:rPr lang="en-US" altLang="zh-CN" dirty="0"/>
              <a:t>Has</a:t>
            </a:r>
            <a:r>
              <a:rPr lang="zh-CN" altLang="en-US" dirty="0"/>
              <a:t> </a:t>
            </a:r>
            <a:r>
              <a:rPr lang="en-US" altLang="zh-CN" dirty="0"/>
              <a:t>structure</a:t>
            </a:r>
            <a:r>
              <a:rPr lang="zh-CN" altLang="en-US" dirty="0"/>
              <a:t> </a:t>
            </a:r>
            <a:r>
              <a:rPr lang="en-US" altLang="zh-CN" dirty="0"/>
              <a:t>residual</a:t>
            </a:r>
            <a:r>
              <a:rPr lang="zh-CN" altLang="en-US" dirty="0"/>
              <a:t> </a:t>
            </a:r>
            <a:r>
              <a:rPr lang="en-US" altLang="zh-CN" dirty="0"/>
              <a:t>peaks</a:t>
            </a:r>
          </a:p>
          <a:p>
            <a:pPr marL="457200" lvl="1" indent="0">
              <a:buNone/>
            </a:pPr>
            <a:endParaRPr lang="en-US" dirty="0"/>
          </a:p>
          <a:p>
            <a:endParaRPr lang="en-US" dirty="0"/>
          </a:p>
        </p:txBody>
      </p:sp>
      <p:sp>
        <p:nvSpPr>
          <p:cNvPr id="4" name="TextBox 3">
            <a:extLst>
              <a:ext uri="{FF2B5EF4-FFF2-40B4-BE49-F238E27FC236}">
                <a16:creationId xmlns:a16="http://schemas.microsoft.com/office/drawing/2014/main" id="{08A352BF-8787-164F-AF26-0560F35D5F00}"/>
              </a:ext>
            </a:extLst>
          </p:cNvPr>
          <p:cNvSpPr txBox="1"/>
          <p:nvPr/>
        </p:nvSpPr>
        <p:spPr>
          <a:xfrm>
            <a:off x="9441316" y="230188"/>
            <a:ext cx="2428871" cy="369332"/>
          </a:xfrm>
          <a:prstGeom prst="rect">
            <a:avLst/>
          </a:prstGeom>
          <a:noFill/>
        </p:spPr>
        <p:txBody>
          <a:bodyPr wrap="none" rtlCol="0">
            <a:spAutoFit/>
          </a:bodyPr>
          <a:lstStyle/>
          <a:p>
            <a:pPr algn="r"/>
            <a:r>
              <a:rPr lang="en-US" altLang="zh-CN" dirty="0"/>
              <a:t>2.</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endParaRPr lang="en-US" dirty="0"/>
          </a:p>
        </p:txBody>
      </p:sp>
      <p:pic>
        <p:nvPicPr>
          <p:cNvPr id="5" name="Picture 4">
            <a:extLst>
              <a:ext uri="{FF2B5EF4-FFF2-40B4-BE49-F238E27FC236}">
                <a16:creationId xmlns:a16="http://schemas.microsoft.com/office/drawing/2014/main" id="{51F68C0C-2CA6-5A4D-A283-A6ACBB501D83}"/>
              </a:ext>
            </a:extLst>
          </p:cNvPr>
          <p:cNvPicPr>
            <a:picLocks noChangeAspect="1"/>
          </p:cNvPicPr>
          <p:nvPr/>
        </p:nvPicPr>
        <p:blipFill>
          <a:blip r:embed="rId3"/>
          <a:stretch>
            <a:fillRect/>
          </a:stretch>
        </p:blipFill>
        <p:spPr>
          <a:xfrm>
            <a:off x="6206448" y="1899467"/>
            <a:ext cx="4338090" cy="4289164"/>
          </a:xfrm>
          <a:prstGeom prst="rect">
            <a:avLst/>
          </a:prstGeom>
        </p:spPr>
      </p:pic>
      <p:sp>
        <p:nvSpPr>
          <p:cNvPr id="6" name="TextBox 5">
            <a:extLst>
              <a:ext uri="{FF2B5EF4-FFF2-40B4-BE49-F238E27FC236}">
                <a16:creationId xmlns:a16="http://schemas.microsoft.com/office/drawing/2014/main" id="{0EEA57BD-981C-3B4B-B813-A83BF04F0C35}"/>
              </a:ext>
            </a:extLst>
          </p:cNvPr>
          <p:cNvSpPr txBox="1"/>
          <p:nvPr/>
        </p:nvSpPr>
        <p:spPr>
          <a:xfrm>
            <a:off x="3901234" y="6361079"/>
            <a:ext cx="4299254" cy="369332"/>
          </a:xfrm>
          <a:prstGeom prst="rect">
            <a:avLst/>
          </a:prstGeom>
          <a:noFill/>
        </p:spPr>
        <p:txBody>
          <a:bodyPr wrap="none" rtlCol="0">
            <a:spAutoFit/>
          </a:bodyPr>
          <a:lstStyle/>
          <a:p>
            <a:r>
              <a:rPr lang="en-US" altLang="zh-CN" dirty="0"/>
              <a:t>Power</a:t>
            </a:r>
            <a:r>
              <a:rPr lang="zh-CN" altLang="en-US" dirty="0"/>
              <a:t> </a:t>
            </a:r>
            <a:r>
              <a:rPr lang="en-US" altLang="zh-CN" dirty="0"/>
              <a:t>Spectrum</a:t>
            </a:r>
            <a:r>
              <a:rPr lang="zh-CN" altLang="en-US" dirty="0"/>
              <a:t> </a:t>
            </a:r>
            <a:r>
              <a:rPr lang="en-US" altLang="zh-CN" dirty="0"/>
              <a:t>of</a:t>
            </a:r>
            <a:r>
              <a:rPr lang="zh-CN" altLang="en-US" dirty="0"/>
              <a:t> </a:t>
            </a:r>
            <a:r>
              <a:rPr lang="en-US" altLang="zh-CN" dirty="0"/>
              <a:t>the</a:t>
            </a:r>
            <a:r>
              <a:rPr lang="zh-CN" altLang="en-US" dirty="0"/>
              <a:t> </a:t>
            </a:r>
            <a:r>
              <a:rPr lang="en-US" altLang="zh-CN" dirty="0"/>
              <a:t>Example</a:t>
            </a:r>
            <a:r>
              <a:rPr lang="zh-CN" altLang="en-US" dirty="0"/>
              <a:t> </a:t>
            </a:r>
            <a:r>
              <a:rPr lang="en-US" altLang="zh-CN" dirty="0"/>
              <a:t>Sampling</a:t>
            </a:r>
            <a:endParaRPr lang="en-US" dirty="0"/>
          </a:p>
        </p:txBody>
      </p:sp>
      <p:pic>
        <p:nvPicPr>
          <p:cNvPr id="7" name="Picture 6">
            <a:extLst>
              <a:ext uri="{FF2B5EF4-FFF2-40B4-BE49-F238E27FC236}">
                <a16:creationId xmlns:a16="http://schemas.microsoft.com/office/drawing/2014/main" id="{D179C0A0-8CC9-794A-9905-92BB0D0C6238}"/>
              </a:ext>
            </a:extLst>
          </p:cNvPr>
          <p:cNvPicPr>
            <a:picLocks noChangeAspect="1"/>
          </p:cNvPicPr>
          <p:nvPr/>
        </p:nvPicPr>
        <p:blipFill>
          <a:blip r:embed="rId4"/>
          <a:stretch>
            <a:fillRect/>
          </a:stretch>
        </p:blipFill>
        <p:spPr>
          <a:xfrm>
            <a:off x="1418821" y="4001294"/>
            <a:ext cx="3568700" cy="1968500"/>
          </a:xfrm>
          <a:prstGeom prst="rect">
            <a:avLst/>
          </a:prstGeom>
        </p:spPr>
      </p:pic>
      <p:grpSp>
        <p:nvGrpSpPr>
          <p:cNvPr id="10" name="Group 9">
            <a:extLst>
              <a:ext uri="{FF2B5EF4-FFF2-40B4-BE49-F238E27FC236}">
                <a16:creationId xmlns:a16="http://schemas.microsoft.com/office/drawing/2014/main" id="{9330C411-110D-3243-A762-7ACE36E28906}"/>
              </a:ext>
            </a:extLst>
          </p:cNvPr>
          <p:cNvGrpSpPr/>
          <p:nvPr/>
        </p:nvGrpSpPr>
        <p:grpSpPr>
          <a:xfrm>
            <a:off x="5666998" y="1210962"/>
            <a:ext cx="5478797" cy="5943600"/>
            <a:chOff x="6578202" y="1758881"/>
            <a:chExt cx="4278220" cy="4708421"/>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7A981D-C9B7-C442-A7BD-887ACB203E41}"/>
                    </a:ext>
                  </a:extLst>
                </p:cNvPr>
                <p:cNvSpPr txBox="1"/>
                <p:nvPr/>
              </p:nvSpPr>
              <p:spPr>
                <a:xfrm>
                  <a:off x="6612647" y="1758881"/>
                  <a:ext cx="13489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rPr>
                          <m:t>𝑣</m:t>
                        </m:r>
                        <m:r>
                          <a:rPr lang="en-US" sz="2800" b="0" i="1" smtClean="0">
                            <a:latin typeface="Cambria Math" panose="02040503050406030204" pitchFamily="18" charset="0"/>
                          </a:rPr>
                          <m:t>)</m:t>
                        </m:r>
                      </m:oMath>
                    </m:oMathPara>
                  </a14:m>
                  <a:endParaRPr lang="en-US" sz="2800" dirty="0"/>
                </a:p>
              </p:txBody>
            </p:sp>
          </mc:Choice>
          <mc:Fallback xmlns="">
            <p:sp>
              <p:nvSpPr>
                <p:cNvPr id="11" name="TextBox 10">
                  <a:extLst>
                    <a:ext uri="{FF2B5EF4-FFF2-40B4-BE49-F238E27FC236}">
                      <a16:creationId xmlns:a16="http://schemas.microsoft.com/office/drawing/2014/main" id="{717A981D-C9B7-C442-A7BD-887ACB203E41}"/>
                    </a:ext>
                  </a:extLst>
                </p:cNvPr>
                <p:cNvSpPr txBox="1">
                  <a:spLocks noRot="1" noChangeAspect="1" noMove="1" noResize="1" noEditPoints="1" noAdjustHandles="1" noChangeArrowheads="1" noChangeShapeType="1" noTextEdit="1"/>
                </p:cNvSpPr>
                <p:nvPr/>
              </p:nvSpPr>
              <p:spPr>
                <a:xfrm>
                  <a:off x="6612647" y="1758881"/>
                  <a:ext cx="1348959" cy="523220"/>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E0269E1-860D-6745-9DD2-697D2846F556}"/>
                </a:ext>
              </a:extLst>
            </p:cNvPr>
            <p:cNvCxnSpPr>
              <a:cxnSpLocks/>
            </p:cNvCxnSpPr>
            <p:nvPr/>
          </p:nvCxnSpPr>
          <p:spPr>
            <a:xfrm flipV="1">
              <a:off x="6578202" y="4001294"/>
              <a:ext cx="4278220" cy="12700"/>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C9FF55F-D7F8-C644-ABCD-5EB4267022D6}"/>
                </a:ext>
              </a:extLst>
            </p:cNvPr>
            <p:cNvCxnSpPr>
              <a:cxnSpLocks/>
            </p:cNvCxnSpPr>
            <p:nvPr/>
          </p:nvCxnSpPr>
          <p:spPr>
            <a:xfrm flipH="1" flipV="1">
              <a:off x="8680230" y="1957321"/>
              <a:ext cx="25966" cy="4509981"/>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2E9034-5886-9048-9C85-55132859DD99}"/>
                    </a:ext>
                  </a:extLst>
                </p:cNvPr>
                <p:cNvSpPr txBox="1"/>
                <p:nvPr/>
              </p:nvSpPr>
              <p:spPr>
                <a:xfrm>
                  <a:off x="8346309" y="4004768"/>
                  <a:ext cx="284394" cy="2925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6" name="TextBox 15">
                  <a:extLst>
                    <a:ext uri="{FF2B5EF4-FFF2-40B4-BE49-F238E27FC236}">
                      <a16:creationId xmlns:a16="http://schemas.microsoft.com/office/drawing/2014/main" id="{5E2E9034-5886-9048-9C85-55132859DD99}"/>
                    </a:ext>
                  </a:extLst>
                </p:cNvPr>
                <p:cNvSpPr txBox="1">
                  <a:spLocks noRot="1" noChangeAspect="1" noMove="1" noResize="1" noEditPoints="1" noAdjustHandles="1" noChangeArrowheads="1" noChangeShapeType="1" noTextEdit="1"/>
                </p:cNvSpPr>
                <p:nvPr/>
              </p:nvSpPr>
              <p:spPr>
                <a:xfrm>
                  <a:off x="8346309" y="4004768"/>
                  <a:ext cx="284394" cy="292579"/>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8560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D57C-6F5F-8A47-AE1E-A094250A1E9B}"/>
              </a:ext>
            </a:extLst>
          </p:cNvPr>
          <p:cNvSpPr>
            <a:spLocks noGrp="1"/>
          </p:cNvSpPr>
          <p:nvPr>
            <p:ph type="title"/>
          </p:nvPr>
        </p:nvSpPr>
        <p:spPr/>
        <p:txBody>
          <a:bodyPr/>
          <a:lstStyle/>
          <a:p>
            <a:r>
              <a:rPr lang="en-US" altLang="zh-CN" dirty="0"/>
              <a:t>The</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 </a:t>
            </a:r>
            <a:r>
              <a:rPr lang="en-US" altLang="zh-CN" dirty="0"/>
              <a:t>Example</a:t>
            </a:r>
            <a:endParaRPr lang="en-US" dirty="0"/>
          </a:p>
        </p:txBody>
      </p:sp>
      <p:pic>
        <p:nvPicPr>
          <p:cNvPr id="4" name="Content Placeholder 3">
            <a:extLst>
              <a:ext uri="{FF2B5EF4-FFF2-40B4-BE49-F238E27FC236}">
                <a16:creationId xmlns:a16="http://schemas.microsoft.com/office/drawing/2014/main" id="{F0CBA3A9-8AD8-0C46-B6C3-9D7CED70D830}"/>
              </a:ext>
            </a:extLst>
          </p:cNvPr>
          <p:cNvPicPr>
            <a:picLocks noGrp="1" noChangeAspect="1"/>
          </p:cNvPicPr>
          <p:nvPr>
            <p:ph idx="1"/>
          </p:nvPr>
        </p:nvPicPr>
        <p:blipFill>
          <a:blip r:embed="rId3"/>
          <a:stretch>
            <a:fillRect/>
          </a:stretch>
        </p:blipFill>
        <p:spPr>
          <a:xfrm>
            <a:off x="341051" y="1690688"/>
            <a:ext cx="11012749" cy="4674928"/>
          </a:xfrm>
          <a:prstGeom prst="rect">
            <a:avLst/>
          </a:prstGeom>
        </p:spPr>
      </p:pic>
      <p:sp>
        <p:nvSpPr>
          <p:cNvPr id="5" name="TextBox 4">
            <a:extLst>
              <a:ext uri="{FF2B5EF4-FFF2-40B4-BE49-F238E27FC236}">
                <a16:creationId xmlns:a16="http://schemas.microsoft.com/office/drawing/2014/main" id="{AF52C1DB-CBAD-1C4B-95C3-CCDC6F4511BF}"/>
              </a:ext>
            </a:extLst>
          </p:cNvPr>
          <p:cNvSpPr txBox="1"/>
          <p:nvPr/>
        </p:nvSpPr>
        <p:spPr>
          <a:xfrm>
            <a:off x="9441316" y="230188"/>
            <a:ext cx="2428871" cy="369332"/>
          </a:xfrm>
          <a:prstGeom prst="rect">
            <a:avLst/>
          </a:prstGeom>
          <a:noFill/>
        </p:spPr>
        <p:txBody>
          <a:bodyPr wrap="none" rtlCol="0">
            <a:spAutoFit/>
          </a:bodyPr>
          <a:lstStyle/>
          <a:p>
            <a:pPr algn="r"/>
            <a:r>
              <a:rPr lang="en-US" altLang="zh-CN" dirty="0"/>
              <a:t>2.</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endParaRPr lang="en-US" dirty="0"/>
          </a:p>
        </p:txBody>
      </p:sp>
    </p:spTree>
    <p:extLst>
      <p:ext uri="{BB962C8B-B14F-4D97-AF65-F5344CB8AC3E}">
        <p14:creationId xmlns:p14="http://schemas.microsoft.com/office/powerpoint/2010/main" val="1275170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76DC-66E1-1044-9230-6FE2DE6BDB08}"/>
              </a:ext>
            </a:extLst>
          </p:cNvPr>
          <p:cNvSpPr>
            <a:spLocks noGrp="1"/>
          </p:cNvSpPr>
          <p:nvPr>
            <p:ph type="title"/>
          </p:nvPr>
        </p:nvSpPr>
        <p:spPr/>
        <p:txBody>
          <a:bodyPr/>
          <a:lstStyle/>
          <a:p>
            <a:r>
              <a:rPr lang="en-US" altLang="zh-CN" dirty="0"/>
              <a:t>Different</a:t>
            </a:r>
            <a:r>
              <a:rPr lang="zh-CN" altLang="en-US" dirty="0"/>
              <a:t> </a:t>
            </a:r>
            <a:r>
              <a:rPr lang="en-US" altLang="zh-CN" dirty="0"/>
              <a:t>Sampling</a:t>
            </a:r>
            <a:r>
              <a:rPr lang="zh-CN" altLang="en-US" dirty="0"/>
              <a:t> </a:t>
            </a:r>
            <a:r>
              <a:rPr lang="en-US" altLang="zh-CN" dirty="0"/>
              <a:t>Domains</a:t>
            </a:r>
            <a:endParaRPr lang="en-US" dirty="0"/>
          </a:p>
        </p:txBody>
      </p:sp>
      <p:sp>
        <p:nvSpPr>
          <p:cNvPr id="3" name="Content Placeholder 2">
            <a:extLst>
              <a:ext uri="{FF2B5EF4-FFF2-40B4-BE49-F238E27FC236}">
                <a16:creationId xmlns:a16="http://schemas.microsoft.com/office/drawing/2014/main" id="{099BA410-6557-A547-9F2C-9DE2F2A91E9B}"/>
              </a:ext>
            </a:extLst>
          </p:cNvPr>
          <p:cNvSpPr>
            <a:spLocks noGrp="1"/>
          </p:cNvSpPr>
          <p:nvPr>
            <p:ph idx="1"/>
          </p:nvPr>
        </p:nvSpPr>
        <p:spPr/>
        <p:txBody>
          <a:bodyPr/>
          <a:lstStyle/>
          <a:p>
            <a:r>
              <a:rPr lang="en-US" altLang="zh-CN" dirty="0"/>
              <a:t>2D</a:t>
            </a:r>
            <a:r>
              <a:rPr lang="zh-CN" altLang="en-US" dirty="0"/>
              <a:t> </a:t>
            </a:r>
            <a:r>
              <a:rPr lang="en-US" altLang="zh-CN" dirty="0"/>
              <a:t>Euclidean</a:t>
            </a:r>
            <a:r>
              <a:rPr lang="zh-CN" altLang="en-US" dirty="0"/>
              <a:t> </a:t>
            </a:r>
            <a:r>
              <a:rPr lang="en-US" altLang="zh-CN" dirty="0"/>
              <a:t>Domain</a:t>
            </a:r>
          </a:p>
          <a:p>
            <a:r>
              <a:rPr lang="en-US" altLang="zh-CN" dirty="0"/>
              <a:t>3D</a:t>
            </a:r>
            <a:r>
              <a:rPr lang="zh-CN" altLang="en-US" dirty="0"/>
              <a:t> </a:t>
            </a:r>
            <a:r>
              <a:rPr lang="en-US" altLang="zh-CN" dirty="0"/>
              <a:t>Euclidean</a:t>
            </a:r>
            <a:r>
              <a:rPr lang="zh-CN" altLang="en-US" dirty="0"/>
              <a:t> </a:t>
            </a:r>
            <a:r>
              <a:rPr lang="en-US" altLang="zh-CN" dirty="0"/>
              <a:t>Domain</a:t>
            </a:r>
          </a:p>
          <a:p>
            <a:r>
              <a:rPr lang="en-US" altLang="zh-CN" dirty="0"/>
              <a:t>High</a:t>
            </a:r>
            <a:r>
              <a:rPr lang="zh-CN" altLang="en-US" dirty="0"/>
              <a:t> </a:t>
            </a:r>
            <a:r>
              <a:rPr lang="en-US" altLang="zh-CN" dirty="0"/>
              <a:t>Dimensions</a:t>
            </a:r>
          </a:p>
          <a:p>
            <a:r>
              <a:rPr lang="en-US" altLang="zh-CN" dirty="0"/>
              <a:t>3D</a:t>
            </a:r>
            <a:r>
              <a:rPr lang="zh-CN" altLang="en-US" dirty="0"/>
              <a:t> </a:t>
            </a:r>
            <a:r>
              <a:rPr lang="en-US" altLang="zh-CN" dirty="0"/>
              <a:t>Surface</a:t>
            </a:r>
            <a:endParaRPr lang="en-US" dirty="0"/>
          </a:p>
        </p:txBody>
      </p:sp>
      <p:sp>
        <p:nvSpPr>
          <p:cNvPr id="4" name="TextBox 3">
            <a:extLst>
              <a:ext uri="{FF2B5EF4-FFF2-40B4-BE49-F238E27FC236}">
                <a16:creationId xmlns:a16="http://schemas.microsoft.com/office/drawing/2014/main" id="{22A19789-82B1-0541-B83C-9CBD4F95C655}"/>
              </a:ext>
            </a:extLst>
          </p:cNvPr>
          <p:cNvSpPr txBox="1"/>
          <p:nvPr/>
        </p:nvSpPr>
        <p:spPr>
          <a:xfrm>
            <a:off x="9441316" y="230188"/>
            <a:ext cx="2428871" cy="369332"/>
          </a:xfrm>
          <a:prstGeom prst="rect">
            <a:avLst/>
          </a:prstGeom>
          <a:noFill/>
        </p:spPr>
        <p:txBody>
          <a:bodyPr wrap="none" rtlCol="0">
            <a:spAutoFit/>
          </a:bodyPr>
          <a:lstStyle/>
          <a:p>
            <a:pPr algn="r"/>
            <a:r>
              <a:rPr lang="en-US" altLang="zh-CN" dirty="0"/>
              <a:t>2.</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endParaRPr lang="en-US" dirty="0"/>
          </a:p>
        </p:txBody>
      </p:sp>
      <p:pic>
        <p:nvPicPr>
          <p:cNvPr id="5" name="Picture 4">
            <a:extLst>
              <a:ext uri="{FF2B5EF4-FFF2-40B4-BE49-F238E27FC236}">
                <a16:creationId xmlns:a16="http://schemas.microsoft.com/office/drawing/2014/main" id="{F994DEB3-0A76-8F49-BFB3-A805AF756E6E}"/>
              </a:ext>
            </a:extLst>
          </p:cNvPr>
          <p:cNvPicPr>
            <a:picLocks noChangeAspect="1"/>
          </p:cNvPicPr>
          <p:nvPr/>
        </p:nvPicPr>
        <p:blipFill>
          <a:blip r:embed="rId3"/>
          <a:stretch>
            <a:fillRect/>
          </a:stretch>
        </p:blipFill>
        <p:spPr>
          <a:xfrm>
            <a:off x="8510124" y="2750167"/>
            <a:ext cx="2860301" cy="2975481"/>
          </a:xfrm>
          <a:prstGeom prst="rect">
            <a:avLst/>
          </a:prstGeom>
        </p:spPr>
      </p:pic>
      <p:pic>
        <p:nvPicPr>
          <p:cNvPr id="6" name="Picture 5">
            <a:extLst>
              <a:ext uri="{FF2B5EF4-FFF2-40B4-BE49-F238E27FC236}">
                <a16:creationId xmlns:a16="http://schemas.microsoft.com/office/drawing/2014/main" id="{19D7E182-B704-F740-A8E4-7490DEE12C27}"/>
              </a:ext>
            </a:extLst>
          </p:cNvPr>
          <p:cNvPicPr>
            <a:picLocks noChangeAspect="1"/>
          </p:cNvPicPr>
          <p:nvPr/>
        </p:nvPicPr>
        <p:blipFill>
          <a:blip r:embed="rId4"/>
          <a:stretch>
            <a:fillRect/>
          </a:stretch>
        </p:blipFill>
        <p:spPr>
          <a:xfrm>
            <a:off x="5116499" y="1906814"/>
            <a:ext cx="3037796" cy="3015703"/>
          </a:xfrm>
          <a:prstGeom prst="rect">
            <a:avLst/>
          </a:prstGeom>
        </p:spPr>
      </p:pic>
    </p:spTree>
    <p:extLst>
      <p:ext uri="{BB962C8B-B14F-4D97-AF65-F5344CB8AC3E}">
        <p14:creationId xmlns:p14="http://schemas.microsoft.com/office/powerpoint/2010/main" val="92386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5DBD-BBE0-524A-8CD3-98E89D15B39D}"/>
              </a:ext>
            </a:extLst>
          </p:cNvPr>
          <p:cNvSpPr>
            <a:spLocks noGrp="1"/>
          </p:cNvSpPr>
          <p:nvPr>
            <p:ph type="title"/>
          </p:nvPr>
        </p:nvSpPr>
        <p:spPr/>
        <p:txBody>
          <a:bodyPr/>
          <a:lstStyle/>
          <a:p>
            <a:r>
              <a:rPr lang="en-US" altLang="zh-CN" dirty="0"/>
              <a:t>Table</a:t>
            </a:r>
            <a:r>
              <a:rPr lang="zh-CN" altLang="en-US" dirty="0"/>
              <a:t> </a:t>
            </a:r>
            <a:r>
              <a:rPr lang="en-US" altLang="zh-CN" dirty="0"/>
              <a:t>of</a:t>
            </a:r>
            <a:r>
              <a:rPr lang="zh-CN" altLang="en-US" dirty="0"/>
              <a:t> </a:t>
            </a:r>
            <a:r>
              <a:rPr lang="en-US" altLang="zh-CN" dirty="0"/>
              <a:t>Content</a:t>
            </a:r>
            <a:endParaRPr lang="en-US" dirty="0"/>
          </a:p>
        </p:txBody>
      </p:sp>
      <p:sp>
        <p:nvSpPr>
          <p:cNvPr id="3" name="Content Placeholder 2">
            <a:extLst>
              <a:ext uri="{FF2B5EF4-FFF2-40B4-BE49-F238E27FC236}">
                <a16:creationId xmlns:a16="http://schemas.microsoft.com/office/drawing/2014/main" id="{F760333E-8F39-2A45-8099-34DECB0496BA}"/>
              </a:ext>
            </a:extLst>
          </p:cNvPr>
          <p:cNvSpPr>
            <a:spLocks noGrp="1"/>
          </p:cNvSpPr>
          <p:nvPr>
            <p:ph idx="1"/>
          </p:nvPr>
        </p:nvSpPr>
        <p:spPr/>
        <p:txBody>
          <a:bodyPr>
            <a:normAutofit lnSpcReduction="10000"/>
          </a:bodyPr>
          <a:lstStyle/>
          <a:p>
            <a:r>
              <a:rPr lang="en-US" altLang="zh-CN" dirty="0">
                <a:solidFill>
                  <a:srgbClr val="FF0000"/>
                </a:solidFill>
              </a:rPr>
              <a:t>Signal</a:t>
            </a:r>
            <a:r>
              <a:rPr lang="zh-CN" altLang="en-US" dirty="0">
                <a:solidFill>
                  <a:srgbClr val="FF0000"/>
                </a:solidFill>
              </a:rPr>
              <a:t> </a:t>
            </a:r>
            <a:r>
              <a:rPr lang="en-US" altLang="zh-CN" dirty="0">
                <a:solidFill>
                  <a:srgbClr val="FF0000"/>
                </a:solidFill>
              </a:rPr>
              <a:t>Processing</a:t>
            </a:r>
            <a:r>
              <a:rPr lang="zh-CN" altLang="en-US" dirty="0">
                <a:solidFill>
                  <a:srgbClr val="FF0000"/>
                </a:solidFill>
              </a:rPr>
              <a:t> </a:t>
            </a:r>
            <a:r>
              <a:rPr lang="en-US" altLang="zh-CN" dirty="0">
                <a:solidFill>
                  <a:srgbClr val="FF0000"/>
                </a:solidFill>
              </a:rPr>
              <a:t>Prerequisites</a:t>
            </a:r>
          </a:p>
          <a:p>
            <a:pPr lvl="1"/>
            <a:r>
              <a:rPr lang="en-US" altLang="zh-CN" dirty="0">
                <a:solidFill>
                  <a:srgbClr val="FF0000"/>
                </a:solidFill>
              </a:rPr>
              <a:t>Fourier</a:t>
            </a:r>
            <a:r>
              <a:rPr lang="zh-CN" altLang="en-US" dirty="0">
                <a:solidFill>
                  <a:srgbClr val="FF0000"/>
                </a:solidFill>
              </a:rPr>
              <a:t> </a:t>
            </a:r>
            <a:r>
              <a:rPr lang="en-US" altLang="zh-CN" dirty="0">
                <a:solidFill>
                  <a:srgbClr val="FF0000"/>
                </a:solidFill>
              </a:rPr>
              <a:t>Transform</a:t>
            </a:r>
          </a:p>
          <a:p>
            <a:pPr lvl="1"/>
            <a:r>
              <a:rPr lang="en-US" altLang="zh-CN" dirty="0">
                <a:solidFill>
                  <a:srgbClr val="FF0000"/>
                </a:solidFill>
              </a:rPr>
              <a:t>Power</a:t>
            </a:r>
            <a:r>
              <a:rPr lang="zh-CN" altLang="en-US" dirty="0">
                <a:solidFill>
                  <a:srgbClr val="FF0000"/>
                </a:solidFill>
              </a:rPr>
              <a:t> </a:t>
            </a:r>
            <a:r>
              <a:rPr lang="en-US" altLang="zh-CN" dirty="0">
                <a:solidFill>
                  <a:srgbClr val="FF0000"/>
                </a:solidFill>
              </a:rPr>
              <a:t>Spectrum</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a</a:t>
            </a:r>
            <a:r>
              <a:rPr lang="zh-CN" altLang="en-US" dirty="0">
                <a:solidFill>
                  <a:srgbClr val="FF0000"/>
                </a:solidFill>
              </a:rPr>
              <a:t> </a:t>
            </a:r>
            <a:r>
              <a:rPr lang="en-US" altLang="zh-CN" dirty="0">
                <a:solidFill>
                  <a:srgbClr val="FF0000"/>
                </a:solidFill>
              </a:rPr>
              <a:t>Signal</a:t>
            </a:r>
          </a:p>
          <a:p>
            <a:pPr lvl="1"/>
            <a:r>
              <a:rPr lang="en-US" altLang="zh-CN" dirty="0">
                <a:solidFill>
                  <a:srgbClr val="FF0000"/>
                </a:solidFill>
              </a:rPr>
              <a:t>2D</a:t>
            </a:r>
            <a:r>
              <a:rPr lang="zh-CN" altLang="en-US" dirty="0">
                <a:solidFill>
                  <a:srgbClr val="FF0000"/>
                </a:solidFill>
              </a:rPr>
              <a:t> </a:t>
            </a:r>
            <a:r>
              <a:rPr lang="en-US" altLang="zh-CN" dirty="0">
                <a:solidFill>
                  <a:srgbClr val="FF0000"/>
                </a:solidFill>
              </a:rPr>
              <a:t>Discrete</a:t>
            </a:r>
            <a:r>
              <a:rPr lang="zh-CN" altLang="en-US" dirty="0">
                <a:solidFill>
                  <a:srgbClr val="FF0000"/>
                </a:solidFill>
              </a:rPr>
              <a:t> </a:t>
            </a:r>
            <a:r>
              <a:rPr lang="en-US" altLang="zh-CN" dirty="0">
                <a:solidFill>
                  <a:srgbClr val="FF0000"/>
                </a:solidFill>
              </a:rPr>
              <a:t>Fourier</a:t>
            </a:r>
            <a:r>
              <a:rPr lang="zh-CN" altLang="en-US" dirty="0">
                <a:solidFill>
                  <a:srgbClr val="FF0000"/>
                </a:solidFill>
              </a:rPr>
              <a:t> </a:t>
            </a:r>
            <a:r>
              <a:rPr lang="en-US" altLang="zh-CN" dirty="0">
                <a:solidFill>
                  <a:srgbClr val="FF0000"/>
                </a:solidFill>
              </a:rPr>
              <a:t>Transform</a:t>
            </a:r>
          </a:p>
          <a:p>
            <a:pPr lvl="0"/>
            <a:r>
              <a:rPr lang="en-US" altLang="zh-CN" dirty="0">
                <a:solidFill>
                  <a:prstClr val="black"/>
                </a:solidFill>
              </a:rPr>
              <a:t>Blue</a:t>
            </a:r>
            <a:r>
              <a:rPr lang="zh-CN" altLang="en-US" dirty="0">
                <a:solidFill>
                  <a:prstClr val="black"/>
                </a:solidFill>
              </a:rPr>
              <a:t> </a:t>
            </a:r>
            <a:r>
              <a:rPr lang="en-US" altLang="zh-CN" dirty="0">
                <a:solidFill>
                  <a:prstClr val="black"/>
                </a:solidFill>
              </a:rPr>
              <a:t>Noise</a:t>
            </a:r>
            <a:r>
              <a:rPr lang="zh-CN" altLang="en-US" dirty="0">
                <a:solidFill>
                  <a:prstClr val="black"/>
                </a:solidFill>
              </a:rPr>
              <a:t> </a:t>
            </a:r>
            <a:r>
              <a:rPr lang="en-US" altLang="zh-CN" dirty="0">
                <a:solidFill>
                  <a:prstClr val="black"/>
                </a:solidFill>
              </a:rPr>
              <a:t>Sampling</a:t>
            </a:r>
          </a:p>
          <a:p>
            <a:pPr lvl="0"/>
            <a:r>
              <a:rPr lang="en-US" altLang="zh-CN" dirty="0">
                <a:solidFill>
                  <a:prstClr val="black"/>
                </a:solidFill>
              </a:rPr>
              <a:t>Different Blue Noise Sampling Methods</a:t>
            </a:r>
          </a:p>
          <a:p>
            <a:pPr lvl="1"/>
            <a:r>
              <a:rPr lang="en-US" altLang="zh-CN" dirty="0">
                <a:solidFill>
                  <a:prstClr val="black"/>
                </a:solidFill>
              </a:rPr>
              <a:t>Poisson Disk Sampling</a:t>
            </a:r>
          </a:p>
          <a:p>
            <a:pPr lvl="1"/>
            <a:r>
              <a:rPr lang="en-US" altLang="zh-CN" dirty="0">
                <a:solidFill>
                  <a:prstClr val="black"/>
                </a:solidFill>
              </a:rPr>
              <a:t>Relaxation Based Sampling</a:t>
            </a:r>
          </a:p>
          <a:p>
            <a:pPr lvl="1"/>
            <a:r>
              <a:rPr lang="en-US" dirty="0"/>
              <a:t>Patch/Tile-Based Sampling</a:t>
            </a:r>
          </a:p>
          <a:p>
            <a:pPr lvl="0"/>
            <a:r>
              <a:rPr lang="en-US" altLang="zh-CN" dirty="0"/>
              <a:t>Multiclass</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endParaRPr lang="en-US" dirty="0"/>
          </a:p>
          <a:p>
            <a:pPr marL="457200" lvl="1" indent="0">
              <a:buNone/>
            </a:pPr>
            <a:endParaRPr lang="en-US" altLang="zh-CN" dirty="0"/>
          </a:p>
          <a:p>
            <a:pPr lvl="1"/>
            <a:endParaRPr lang="en-US" dirty="0"/>
          </a:p>
        </p:txBody>
      </p:sp>
    </p:spTree>
    <p:extLst>
      <p:ext uri="{BB962C8B-B14F-4D97-AF65-F5344CB8AC3E}">
        <p14:creationId xmlns:p14="http://schemas.microsoft.com/office/powerpoint/2010/main" val="3404164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5DBD-BBE0-524A-8CD3-98E89D15B39D}"/>
              </a:ext>
            </a:extLst>
          </p:cNvPr>
          <p:cNvSpPr>
            <a:spLocks noGrp="1"/>
          </p:cNvSpPr>
          <p:nvPr>
            <p:ph type="title"/>
          </p:nvPr>
        </p:nvSpPr>
        <p:spPr/>
        <p:txBody>
          <a:bodyPr/>
          <a:lstStyle/>
          <a:p>
            <a:r>
              <a:rPr lang="en-US" altLang="zh-CN" dirty="0"/>
              <a:t>Table</a:t>
            </a:r>
            <a:r>
              <a:rPr lang="zh-CN" altLang="en-US" dirty="0"/>
              <a:t> </a:t>
            </a:r>
            <a:r>
              <a:rPr lang="en-US" altLang="zh-CN" dirty="0"/>
              <a:t>of</a:t>
            </a:r>
            <a:r>
              <a:rPr lang="zh-CN" altLang="en-US" dirty="0"/>
              <a:t> </a:t>
            </a:r>
            <a:r>
              <a:rPr lang="en-US" altLang="zh-CN" dirty="0"/>
              <a:t>Content</a:t>
            </a:r>
            <a:endParaRPr lang="en-US" dirty="0"/>
          </a:p>
        </p:txBody>
      </p:sp>
      <p:sp>
        <p:nvSpPr>
          <p:cNvPr id="3" name="Content Placeholder 2">
            <a:extLst>
              <a:ext uri="{FF2B5EF4-FFF2-40B4-BE49-F238E27FC236}">
                <a16:creationId xmlns:a16="http://schemas.microsoft.com/office/drawing/2014/main" id="{F760333E-8F39-2A45-8099-34DECB0496BA}"/>
              </a:ext>
            </a:extLst>
          </p:cNvPr>
          <p:cNvSpPr>
            <a:spLocks noGrp="1"/>
          </p:cNvSpPr>
          <p:nvPr>
            <p:ph idx="1"/>
          </p:nvPr>
        </p:nvSpPr>
        <p:spPr/>
        <p:txBody>
          <a:bodyPr>
            <a:normAutofit lnSpcReduction="10000"/>
          </a:bodyPr>
          <a:lstStyle/>
          <a:p>
            <a:r>
              <a:rPr lang="en-US" altLang="zh-CN" dirty="0"/>
              <a:t>Signal</a:t>
            </a:r>
            <a:r>
              <a:rPr lang="zh-CN" altLang="en-US" dirty="0"/>
              <a:t> </a:t>
            </a:r>
            <a:r>
              <a:rPr lang="en-US" altLang="zh-CN" dirty="0"/>
              <a:t>Processing</a:t>
            </a:r>
            <a:r>
              <a:rPr lang="zh-CN" altLang="en-US" dirty="0"/>
              <a:t> </a:t>
            </a:r>
            <a:r>
              <a:rPr lang="en-US" altLang="zh-CN" dirty="0"/>
              <a:t>Prerequisites</a:t>
            </a:r>
          </a:p>
          <a:p>
            <a:pPr lvl="1"/>
            <a:r>
              <a:rPr lang="en-US" altLang="zh-CN" dirty="0"/>
              <a:t>Fourier</a:t>
            </a:r>
            <a:r>
              <a:rPr lang="zh-CN" altLang="en-US" dirty="0"/>
              <a:t> </a:t>
            </a:r>
            <a:r>
              <a:rPr lang="en-US" altLang="zh-CN" dirty="0"/>
              <a:t>Transform</a:t>
            </a:r>
          </a:p>
          <a:p>
            <a:pPr lvl="1"/>
            <a:r>
              <a:rPr lang="en-US" altLang="zh-CN" dirty="0"/>
              <a:t>Power</a:t>
            </a:r>
            <a:r>
              <a:rPr lang="zh-CN" altLang="en-US" dirty="0"/>
              <a:t> </a:t>
            </a:r>
            <a:r>
              <a:rPr lang="en-US" altLang="zh-CN" dirty="0"/>
              <a:t>Spectrum</a:t>
            </a:r>
            <a:r>
              <a:rPr lang="zh-CN" altLang="en-US" dirty="0"/>
              <a:t> </a:t>
            </a:r>
            <a:r>
              <a:rPr lang="en-US" altLang="zh-CN" dirty="0"/>
              <a:t>of</a:t>
            </a:r>
            <a:r>
              <a:rPr lang="zh-CN" altLang="en-US" dirty="0"/>
              <a:t> </a:t>
            </a:r>
            <a:r>
              <a:rPr lang="en-US" altLang="zh-CN" dirty="0"/>
              <a:t>a</a:t>
            </a:r>
            <a:r>
              <a:rPr lang="zh-CN" altLang="en-US" dirty="0"/>
              <a:t> </a:t>
            </a:r>
            <a:r>
              <a:rPr lang="en-US" altLang="zh-CN" dirty="0"/>
              <a:t>Signal</a:t>
            </a:r>
          </a:p>
          <a:p>
            <a:pPr lvl="1"/>
            <a:r>
              <a:rPr lang="en-US" altLang="zh-CN" dirty="0"/>
              <a:t>2D</a:t>
            </a:r>
            <a:r>
              <a:rPr lang="zh-CN" altLang="en-US" dirty="0"/>
              <a:t> </a:t>
            </a:r>
            <a:r>
              <a:rPr lang="en-US" altLang="zh-CN" dirty="0"/>
              <a:t>Discrete</a:t>
            </a:r>
            <a:r>
              <a:rPr lang="zh-CN" altLang="en-US" dirty="0"/>
              <a:t> </a:t>
            </a:r>
            <a:r>
              <a:rPr lang="en-US" altLang="zh-CN" dirty="0"/>
              <a:t>Fourier</a:t>
            </a:r>
            <a:r>
              <a:rPr lang="zh-CN" altLang="en-US" dirty="0"/>
              <a:t> </a:t>
            </a:r>
            <a:r>
              <a:rPr lang="en-US" altLang="zh-CN" dirty="0"/>
              <a:t>Transform</a:t>
            </a:r>
          </a:p>
          <a:p>
            <a:pPr lvl="0"/>
            <a:r>
              <a:rPr lang="en-US" altLang="zh-CN" dirty="0"/>
              <a:t>Blue</a:t>
            </a:r>
            <a:r>
              <a:rPr lang="zh-CN" altLang="en-US" dirty="0"/>
              <a:t> </a:t>
            </a:r>
            <a:r>
              <a:rPr lang="en-US" altLang="zh-CN" dirty="0"/>
              <a:t>Noise</a:t>
            </a:r>
            <a:r>
              <a:rPr lang="zh-CN" altLang="en-US" dirty="0"/>
              <a:t> </a:t>
            </a:r>
            <a:r>
              <a:rPr lang="en-US" altLang="zh-CN" dirty="0"/>
              <a:t>Sampling</a:t>
            </a:r>
          </a:p>
          <a:p>
            <a:pPr lvl="0"/>
            <a:r>
              <a:rPr lang="en-US" altLang="zh-CN" dirty="0">
                <a:solidFill>
                  <a:srgbClr val="FF0000"/>
                </a:solidFill>
              </a:rPr>
              <a:t>Different Blue Noise Sampling Methods</a:t>
            </a:r>
          </a:p>
          <a:p>
            <a:pPr lvl="1"/>
            <a:r>
              <a:rPr lang="en-US" altLang="zh-CN" dirty="0">
                <a:solidFill>
                  <a:srgbClr val="FF0000"/>
                </a:solidFill>
              </a:rPr>
              <a:t>Poisson Disk Sampling</a:t>
            </a:r>
          </a:p>
          <a:p>
            <a:pPr lvl="1"/>
            <a:r>
              <a:rPr lang="en-US" altLang="zh-CN" dirty="0">
                <a:solidFill>
                  <a:srgbClr val="FF0000"/>
                </a:solidFill>
              </a:rPr>
              <a:t>Relaxation Based Sampling</a:t>
            </a:r>
          </a:p>
          <a:p>
            <a:pPr lvl="1"/>
            <a:r>
              <a:rPr lang="en-US" dirty="0">
                <a:solidFill>
                  <a:srgbClr val="FF0000"/>
                </a:solidFill>
              </a:rPr>
              <a:t>Patch/Tile-Based Sampling</a:t>
            </a:r>
          </a:p>
          <a:p>
            <a:pPr lvl="0"/>
            <a:r>
              <a:rPr lang="en-US" altLang="zh-CN" dirty="0">
                <a:solidFill>
                  <a:prstClr val="black"/>
                </a:solidFill>
              </a:rPr>
              <a:t>Multiclass</a:t>
            </a:r>
            <a:r>
              <a:rPr lang="zh-CN" altLang="en-US" dirty="0">
                <a:solidFill>
                  <a:prstClr val="black"/>
                </a:solidFill>
              </a:rPr>
              <a:t> </a:t>
            </a:r>
            <a:r>
              <a:rPr lang="en-US" altLang="zh-CN" dirty="0">
                <a:solidFill>
                  <a:prstClr val="black"/>
                </a:solidFill>
              </a:rPr>
              <a:t>Blue</a:t>
            </a:r>
            <a:r>
              <a:rPr lang="zh-CN" altLang="en-US" dirty="0">
                <a:solidFill>
                  <a:prstClr val="black"/>
                </a:solidFill>
              </a:rPr>
              <a:t> </a:t>
            </a:r>
            <a:r>
              <a:rPr lang="en-US" altLang="zh-CN" dirty="0">
                <a:solidFill>
                  <a:prstClr val="black"/>
                </a:solidFill>
              </a:rPr>
              <a:t>Noise</a:t>
            </a:r>
            <a:r>
              <a:rPr lang="zh-CN" altLang="en-US" dirty="0">
                <a:solidFill>
                  <a:prstClr val="black"/>
                </a:solidFill>
              </a:rPr>
              <a:t> </a:t>
            </a:r>
            <a:r>
              <a:rPr lang="en-US" altLang="zh-CN" dirty="0">
                <a:solidFill>
                  <a:prstClr val="black"/>
                </a:solidFill>
              </a:rPr>
              <a:t>Sampling</a:t>
            </a:r>
            <a:r>
              <a:rPr lang="en-US" dirty="0">
                <a:solidFill>
                  <a:srgbClr val="FF0000"/>
                </a:solidFill>
              </a:rPr>
              <a:t> </a:t>
            </a:r>
            <a:endParaRPr lang="en-US" altLang="zh-CN" dirty="0">
              <a:solidFill>
                <a:srgbClr val="FF0000"/>
              </a:solidFill>
            </a:endParaRPr>
          </a:p>
          <a:p>
            <a:pPr marL="457200" lvl="1" indent="0">
              <a:buNone/>
            </a:pPr>
            <a:endParaRPr lang="en-US" altLang="zh-CN" dirty="0"/>
          </a:p>
          <a:p>
            <a:pPr lvl="1"/>
            <a:endParaRPr lang="en-US" dirty="0"/>
          </a:p>
        </p:txBody>
      </p:sp>
    </p:spTree>
    <p:extLst>
      <p:ext uri="{BB962C8B-B14F-4D97-AF65-F5344CB8AC3E}">
        <p14:creationId xmlns:p14="http://schemas.microsoft.com/office/powerpoint/2010/main" val="3805747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9836-124C-F540-9664-89CEFD2FC14F}"/>
              </a:ext>
            </a:extLst>
          </p:cNvPr>
          <p:cNvSpPr>
            <a:spLocks noGrp="1"/>
          </p:cNvSpPr>
          <p:nvPr>
            <p:ph type="title"/>
          </p:nvPr>
        </p:nvSpPr>
        <p:spPr/>
        <p:txBody>
          <a:bodyPr/>
          <a:lstStyle/>
          <a:p>
            <a:r>
              <a:rPr lang="en-US" dirty="0"/>
              <a:t>Poisson Disk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F0B064-9984-024D-BBFC-B456B7778D67}"/>
                  </a:ext>
                </a:extLst>
              </p:cNvPr>
              <p:cNvSpPr>
                <a:spLocks noGrp="1"/>
              </p:cNvSpPr>
              <p:nvPr>
                <p:ph idx="1"/>
              </p:nvPr>
            </p:nvSpPr>
            <p:spPr>
              <a:xfrm>
                <a:off x="838200" y="1825625"/>
                <a:ext cx="5379720" cy="4351338"/>
              </a:xfrm>
            </p:spPr>
            <p:txBody>
              <a:bodyPr/>
              <a:lstStyle/>
              <a:p>
                <a:r>
                  <a:rPr lang="en-US" altLang="zh-CN" dirty="0"/>
                  <a:t>An</a:t>
                </a:r>
                <a:r>
                  <a:rPr lang="zh-CN" altLang="en-US" dirty="0"/>
                  <a:t> </a:t>
                </a:r>
                <a:r>
                  <a:rPr lang="en-US" altLang="zh-CN" dirty="0"/>
                  <a:t>ideal</a:t>
                </a:r>
                <a:r>
                  <a:rPr lang="zh-CN" altLang="en-US" dirty="0"/>
                  <a:t> </a:t>
                </a:r>
                <a:r>
                  <a:rPr lang="en-US" altLang="zh-CN" dirty="0"/>
                  <a:t>Poisson-Disk</a:t>
                </a:r>
                <a:r>
                  <a:rPr lang="zh-CN" altLang="en-US" dirty="0"/>
                  <a:t> </a:t>
                </a:r>
                <a:r>
                  <a:rPr lang="en-US" altLang="zh-CN" dirty="0"/>
                  <a:t>sampled</a:t>
                </a:r>
                <a:r>
                  <a:rPr lang="zh-CN" altLang="en-US" dirty="0"/>
                  <a:t> </a:t>
                </a:r>
                <a:r>
                  <a:rPr lang="en-US" altLang="zh-CN" dirty="0"/>
                  <a:t>point</a:t>
                </a:r>
                <a:r>
                  <a:rPr lang="zh-CN" altLang="en-US" dirty="0"/>
                  <a:t> </a:t>
                </a:r>
                <a:r>
                  <a:rPr lang="en-US" altLang="zh-CN" dirty="0"/>
                  <a:t>set</a:t>
                </a:r>
                <a:r>
                  <a:rPr lang="zh-CN" altLang="en-US" dirty="0"/>
                  <a:t> </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oMath>
                </a14:m>
                <a:r>
                  <a:rPr lang="zh-CN" altLang="en-US" dirty="0"/>
                  <a:t> </a:t>
                </a:r>
                <a:r>
                  <a:rPr lang="en-US" altLang="zh-CN" dirty="0"/>
                  <a:t>in</a:t>
                </a:r>
                <a:r>
                  <a:rPr lang="zh-CN" altLang="en-US" dirty="0"/>
                  <a:t> </a:t>
                </a:r>
                <a:r>
                  <a:rPr lang="en-US" altLang="zh-CN" dirty="0"/>
                  <a:t>sample</a:t>
                </a:r>
                <a:r>
                  <a:rPr lang="zh-CN" altLang="en-US" dirty="0"/>
                  <a:t> </a:t>
                </a:r>
                <a:r>
                  <a:rPr lang="en-US" altLang="zh-CN" dirty="0"/>
                  <a:t>domain</a:t>
                </a:r>
                <a:r>
                  <a:rPr lang="zh-CN" altLang="en-US" dirty="0"/>
                  <a:t> </a:t>
                </a:r>
                <a14:m>
                  <m:oMath xmlns:m="http://schemas.openxmlformats.org/officeDocument/2006/math">
                    <m:r>
                      <m:rPr>
                        <m:sty m:val="p"/>
                      </m:rPr>
                      <a:rPr lang="en-US" altLang="zh-CN" b="0" i="0" smtClean="0">
                        <a:latin typeface="Cambria Math" panose="02040503050406030204" pitchFamily="18" charset="0"/>
                      </a:rPr>
                      <m:t>Ω</m:t>
                    </m:r>
                  </m:oMath>
                </a14:m>
                <a:r>
                  <a:rPr lang="zh-CN" altLang="en-US" dirty="0"/>
                  <a:t> </a:t>
                </a:r>
                <a:r>
                  <a:rPr lang="en-US" altLang="zh-CN" dirty="0"/>
                  <a:t>should</a:t>
                </a:r>
                <a:r>
                  <a:rPr lang="zh-CN" altLang="en-US" dirty="0"/>
                  <a:t> </a:t>
                </a:r>
                <a:r>
                  <a:rPr lang="en-US" altLang="zh-CN" dirty="0"/>
                  <a:t>satisfy</a:t>
                </a:r>
              </a:p>
              <a:p>
                <a:pPr lvl="1"/>
                <a:r>
                  <a:rPr lang="en-US" altLang="zh-CN" dirty="0"/>
                  <a:t>Minimal</a:t>
                </a:r>
                <a:r>
                  <a:rPr lang="zh-CN" altLang="en-US" dirty="0"/>
                  <a:t> </a:t>
                </a:r>
                <a:r>
                  <a:rPr lang="en-US" altLang="zh-CN" dirty="0"/>
                  <a:t>distance</a:t>
                </a:r>
                <a:r>
                  <a:rPr lang="zh-CN" altLang="en-US" dirty="0"/>
                  <a:t> </a:t>
                </a:r>
                <a:r>
                  <a:rPr lang="en-US" altLang="zh-CN" dirty="0"/>
                  <a:t>property</a:t>
                </a:r>
              </a:p>
              <a:p>
                <a:pPr marL="457200" lvl="1"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𝐷𝑖𝑠𝑡</m:t>
                      </m:r>
                      <m:d>
                        <m:dPr>
                          <m:ctrlPr>
                            <a:rPr lang="en-US" altLang="zh-CN" b="0"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zh-CN" altLang="en-US" b="1"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&gt;2</m:t>
                      </m:r>
                      <m:r>
                        <a:rPr lang="en-US" altLang="zh-CN" b="0" i="1" smtClean="0">
                          <a:latin typeface="Cambria Math" panose="02040503050406030204" pitchFamily="18" charset="0"/>
                        </a:rPr>
                        <m:t>𝑟</m:t>
                      </m:r>
                    </m:oMath>
                  </m:oMathPara>
                </a14:m>
                <a:endParaRPr lang="en-US" altLang="zh-CN" dirty="0"/>
              </a:p>
              <a:p>
                <a:pPr lvl="1"/>
                <a:r>
                  <a:rPr lang="en-US" altLang="zh-CN" dirty="0"/>
                  <a:t>Unbiased</a:t>
                </a:r>
                <a:r>
                  <a:rPr lang="zh-CN" altLang="en-US" dirty="0"/>
                  <a:t> </a:t>
                </a:r>
                <a:r>
                  <a:rPr lang="en-US" altLang="zh-CN" dirty="0"/>
                  <a:t>sampling</a:t>
                </a:r>
                <a:r>
                  <a:rPr lang="zh-CN" altLang="en-US" dirty="0"/>
                  <a:t> </a:t>
                </a:r>
                <a:r>
                  <a:rPr lang="en-US" altLang="zh-CN" dirty="0"/>
                  <a:t>property</a:t>
                </a:r>
              </a:p>
              <a:p>
                <a:pPr marL="457200" lvl="1" indent="0">
                  <a:buNone/>
                </a:pPr>
                <a14:m>
                  <m:oMath xmlns:m="http://schemas.openxmlformats.org/officeDocument/2006/math">
                    <m:r>
                      <a:rPr lang="zh-CN" altLang="en-US"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m:t>
                            </m:r>
                          </m:sub>
                        </m:sSub>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S</m:t>
                        </m:r>
                      </m:e>
                    </m:d>
                    <m:r>
                      <a:rPr lang="en-US" altLang="zh-CN" b="0" i="1" smtClean="0">
                        <a:latin typeface="Cambria Math" panose="02040503050406030204" pitchFamily="18" charset="0"/>
                        <a:ea typeface="Cambria Math" panose="02040503050406030204" pitchFamily="18" charset="0"/>
                      </a:rPr>
                      <m:t>=</m:t>
                    </m:r>
                    <m:nary>
                      <m:naryPr>
                        <m:limLoc m:val="undOvr"/>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𝑑𝑆</m:t>
                        </m:r>
                      </m:e>
                    </m:nary>
                  </m:oMath>
                </a14:m>
                <a:r>
                  <a:rPr lang="zh-CN" altLang="en-US" dirty="0"/>
                  <a:t>  </a:t>
                </a:r>
                <a:endParaRPr lang="en-US" altLang="zh-CN" dirty="0"/>
              </a:p>
              <a:p>
                <a:pPr lvl="1"/>
                <a:r>
                  <a:rPr lang="en-US" altLang="zh-CN" dirty="0"/>
                  <a:t>Maximal</a:t>
                </a:r>
                <a:r>
                  <a:rPr lang="zh-CN" altLang="en-US" dirty="0"/>
                  <a:t> </a:t>
                </a:r>
                <a:r>
                  <a:rPr lang="en-US" altLang="zh-CN" dirty="0"/>
                  <a:t>sampling</a:t>
                </a:r>
                <a:r>
                  <a:rPr lang="zh-CN" altLang="en-US" dirty="0"/>
                  <a:t> </a:t>
                </a:r>
                <a:r>
                  <a:rPr lang="en-US" altLang="zh-CN" dirty="0"/>
                  <a:t>property</a:t>
                </a:r>
                <a:r>
                  <a:rPr lang="zh-CN" altLang="en-US" dirty="0"/>
                  <a:t>  </a:t>
                </a:r>
                <a14:m>
                  <m:oMath xmlns:m="http://schemas.openxmlformats.org/officeDocument/2006/math">
                    <m:nary>
                      <m:naryPr>
                        <m:chr m:val="⋃"/>
                        <m:subHide m:val="on"/>
                        <m:supHide m:val="on"/>
                        <m:ctrlPr>
                          <a:rPr lang="zh-CN" altLang="en-US" i="1" smtClean="0">
                            <a:latin typeface="Cambria Math" panose="02040503050406030204" pitchFamily="18" charset="0"/>
                          </a:rPr>
                        </m:ctrlPr>
                      </m:naryPr>
                      <m:sub/>
                      <m:sup/>
                      <m:e>
                        <m:d>
                          <m:dPr>
                            <m:ctrlPr>
                              <a:rPr lang="en-US" altLang="zh-CN" b="0"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0" i="1" smtClean="0">
                                <a:latin typeface="Cambria Math" panose="02040503050406030204" pitchFamily="18" charset="0"/>
                              </a:rPr>
                              <m:t>,2</m:t>
                            </m:r>
                            <m:r>
                              <a:rPr lang="en-US" altLang="zh-CN" b="0" i="1" smtClean="0">
                                <a:latin typeface="Cambria Math" panose="02040503050406030204" pitchFamily="18" charset="0"/>
                              </a:rPr>
                              <m:t>𝑟</m:t>
                            </m:r>
                          </m:e>
                        </m:d>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Ω</m:t>
                        </m:r>
                      </m:e>
                    </m:nary>
                  </m:oMath>
                </a14:m>
                <a:endParaRPr lang="en-US" altLang="zh-CN" dirty="0"/>
              </a:p>
              <a:p>
                <a:pPr marL="0" indent="0">
                  <a:buNone/>
                </a:pPr>
                <a:endParaRPr lang="en-US" altLang="zh-CN" dirty="0"/>
              </a:p>
              <a:p>
                <a:pPr lvl="1"/>
                <a:endParaRPr lang="en-US" altLang="zh-CN" dirty="0"/>
              </a:p>
              <a:p>
                <a:pPr lvl="1"/>
                <a:endParaRPr lang="en-US" dirty="0"/>
              </a:p>
            </p:txBody>
          </p:sp>
        </mc:Choice>
        <mc:Fallback xmlns="">
          <p:sp>
            <p:nvSpPr>
              <p:cNvPr id="3" name="Content Placeholder 2">
                <a:extLst>
                  <a:ext uri="{FF2B5EF4-FFF2-40B4-BE49-F238E27FC236}">
                    <a16:creationId xmlns:a16="http://schemas.microsoft.com/office/drawing/2014/main" id="{ADF0B064-9984-024D-BBFC-B456B7778D67}"/>
                  </a:ext>
                </a:extLst>
              </p:cNvPr>
              <p:cNvSpPr>
                <a:spLocks noGrp="1" noRot="1" noChangeAspect="1" noMove="1" noResize="1" noEditPoints="1" noAdjustHandles="1" noChangeArrowheads="1" noChangeShapeType="1" noTextEdit="1"/>
              </p:cNvSpPr>
              <p:nvPr>
                <p:ph idx="1"/>
              </p:nvPr>
            </p:nvSpPr>
            <p:spPr>
              <a:xfrm>
                <a:off x="838200" y="1825625"/>
                <a:ext cx="5379720" cy="4351338"/>
              </a:xfrm>
              <a:blipFill>
                <a:blip r:embed="rId3"/>
                <a:stretch>
                  <a:fillRect l="-1882" t="-26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60AF41E-2EE0-674F-B022-CE6D0BAFF081}"/>
              </a:ext>
            </a:extLst>
          </p:cNvPr>
          <p:cNvSpPr txBox="1"/>
          <p:nvPr/>
        </p:nvSpPr>
        <p:spPr>
          <a:xfrm>
            <a:off x="7605686" y="230188"/>
            <a:ext cx="4264501" cy="369332"/>
          </a:xfrm>
          <a:prstGeom prst="rect">
            <a:avLst/>
          </a:prstGeom>
          <a:noFill/>
        </p:spPr>
        <p:txBody>
          <a:bodyPr wrap="none" rtlCol="0">
            <a:spAutoFit/>
          </a:bodyPr>
          <a:lstStyle/>
          <a:p>
            <a:pPr algn="r"/>
            <a:r>
              <a:rPr lang="en-US" altLang="zh-CN" dirty="0"/>
              <a:t>3.</a:t>
            </a:r>
            <a:r>
              <a:rPr lang="zh-CN" altLang="en-US" dirty="0"/>
              <a:t> </a:t>
            </a:r>
            <a:r>
              <a:rPr lang="en-US" altLang="zh-CN" dirty="0"/>
              <a:t>Different</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 </a:t>
            </a:r>
            <a:r>
              <a:rPr lang="en-US" altLang="zh-CN" dirty="0"/>
              <a:t>Methods</a:t>
            </a:r>
            <a:endParaRPr lang="en-US" dirty="0"/>
          </a:p>
        </p:txBody>
      </p:sp>
      <p:pic>
        <p:nvPicPr>
          <p:cNvPr id="6" name="Picture 5">
            <a:extLst>
              <a:ext uri="{FF2B5EF4-FFF2-40B4-BE49-F238E27FC236}">
                <a16:creationId xmlns:a16="http://schemas.microsoft.com/office/drawing/2014/main" id="{40CD1E57-20CA-D641-B07E-FB848EC1B07C}"/>
              </a:ext>
            </a:extLst>
          </p:cNvPr>
          <p:cNvPicPr>
            <a:picLocks noChangeAspect="1"/>
          </p:cNvPicPr>
          <p:nvPr/>
        </p:nvPicPr>
        <p:blipFill>
          <a:blip r:embed="rId4"/>
          <a:stretch>
            <a:fillRect/>
          </a:stretch>
        </p:blipFill>
        <p:spPr>
          <a:xfrm>
            <a:off x="6558742" y="1825625"/>
            <a:ext cx="3962400" cy="3975100"/>
          </a:xfrm>
          <a:prstGeom prst="rect">
            <a:avLst/>
          </a:prstGeom>
        </p:spPr>
      </p:pic>
      <p:sp>
        <p:nvSpPr>
          <p:cNvPr id="7" name="TextBox 6">
            <a:extLst>
              <a:ext uri="{FF2B5EF4-FFF2-40B4-BE49-F238E27FC236}">
                <a16:creationId xmlns:a16="http://schemas.microsoft.com/office/drawing/2014/main" id="{5E0E4B78-F367-994D-8C09-AFCACF5682E0}"/>
              </a:ext>
            </a:extLst>
          </p:cNvPr>
          <p:cNvSpPr txBox="1"/>
          <p:nvPr/>
        </p:nvSpPr>
        <p:spPr>
          <a:xfrm>
            <a:off x="6999317" y="5817496"/>
            <a:ext cx="3155031" cy="369332"/>
          </a:xfrm>
          <a:prstGeom prst="rect">
            <a:avLst/>
          </a:prstGeom>
          <a:noFill/>
        </p:spPr>
        <p:txBody>
          <a:bodyPr wrap="none" rtlCol="0">
            <a:spAutoFit/>
          </a:bodyPr>
          <a:lstStyle/>
          <a:p>
            <a:r>
              <a:rPr lang="en-US" altLang="zh-CN" dirty="0"/>
              <a:t>An</a:t>
            </a:r>
            <a:r>
              <a:rPr lang="zh-CN" altLang="en-US" dirty="0"/>
              <a:t> </a:t>
            </a:r>
            <a:r>
              <a:rPr lang="en-US" altLang="zh-CN" dirty="0"/>
              <a:t>Example</a:t>
            </a:r>
            <a:r>
              <a:rPr lang="zh-CN" altLang="en-US" dirty="0"/>
              <a:t> </a:t>
            </a:r>
            <a:r>
              <a:rPr lang="en-US" altLang="zh-CN" dirty="0"/>
              <a:t>Sampling</a:t>
            </a:r>
            <a:r>
              <a:rPr lang="zh-CN" altLang="en-US" dirty="0"/>
              <a:t> </a:t>
            </a:r>
            <a:r>
              <a:rPr lang="en-US" altLang="zh-CN" dirty="0"/>
              <a:t>of</a:t>
            </a:r>
            <a:r>
              <a:rPr lang="zh-CN" altLang="en-US" dirty="0"/>
              <a:t> </a:t>
            </a:r>
            <a:r>
              <a:rPr lang="en-US" altLang="zh-CN" dirty="0"/>
              <a:t>Disks</a:t>
            </a:r>
            <a:endParaRPr lang="en-US" dirty="0"/>
          </a:p>
        </p:txBody>
      </p:sp>
    </p:spTree>
    <p:extLst>
      <p:ext uri="{BB962C8B-B14F-4D97-AF65-F5344CB8AC3E}">
        <p14:creationId xmlns:p14="http://schemas.microsoft.com/office/powerpoint/2010/main" val="1790911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72EF-12C8-B548-B8ED-D62154D7F3DE}"/>
              </a:ext>
            </a:extLst>
          </p:cNvPr>
          <p:cNvSpPr>
            <a:spLocks noGrp="1"/>
          </p:cNvSpPr>
          <p:nvPr>
            <p:ph type="title"/>
          </p:nvPr>
        </p:nvSpPr>
        <p:spPr/>
        <p:txBody>
          <a:bodyPr/>
          <a:lstStyle/>
          <a:p>
            <a:r>
              <a:rPr lang="en-US" dirty="0"/>
              <a:t>Poisson Disk Samplin</a:t>
            </a:r>
            <a:r>
              <a:rPr lang="en-US" altLang="zh-CN" dirty="0"/>
              <a:t>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820EAB-3C65-CC4E-8FC0-441FF0E1E8FD}"/>
                  </a:ext>
                </a:extLst>
              </p:cNvPr>
              <p:cNvSpPr>
                <a:spLocks noGrp="1"/>
              </p:cNvSpPr>
              <p:nvPr>
                <p:ph idx="1"/>
              </p:nvPr>
            </p:nvSpPr>
            <p:spPr/>
            <p:txBody>
              <a:bodyPr/>
              <a:lstStyle/>
              <a:p>
                <a:r>
                  <a:rPr lang="en-US" altLang="zh-CN" dirty="0"/>
                  <a:t>Algorithm:</a:t>
                </a:r>
                <a:r>
                  <a:rPr lang="zh-CN" altLang="en-US" dirty="0"/>
                  <a:t> </a:t>
                </a:r>
                <a:r>
                  <a:rPr lang="en-US" altLang="zh-CN" dirty="0"/>
                  <a:t>Dart</a:t>
                </a:r>
                <a:r>
                  <a:rPr lang="zh-CN" altLang="en-US" dirty="0"/>
                  <a:t> </a:t>
                </a:r>
                <a:r>
                  <a:rPr lang="en-US" altLang="zh-CN" dirty="0"/>
                  <a:t>Throwing</a:t>
                </a:r>
              </a:p>
              <a:p>
                <a:pPr lvl="1"/>
                <a:r>
                  <a:rPr lang="en-US" altLang="zh-CN" dirty="0"/>
                  <a:t>Randomly</a:t>
                </a:r>
                <a:r>
                  <a:rPr lang="zh-CN" altLang="en-US" dirty="0"/>
                  <a:t> </a:t>
                </a:r>
                <a:r>
                  <a:rPr lang="en-US" altLang="zh-CN" dirty="0"/>
                  <a:t>place</a:t>
                </a:r>
                <a:r>
                  <a:rPr lang="zh-CN" altLang="en-US" dirty="0"/>
                  <a:t> </a:t>
                </a:r>
                <a:r>
                  <a:rPr lang="en-US" altLang="zh-CN" dirty="0"/>
                  <a:t>a</a:t>
                </a:r>
                <a:r>
                  <a:rPr lang="zh-CN" altLang="en-US" dirty="0"/>
                  <a:t> </a:t>
                </a:r>
                <a:r>
                  <a:rPr lang="en-US" altLang="zh-CN" dirty="0"/>
                  <a:t>disk</a:t>
                </a:r>
                <a:r>
                  <a:rPr lang="zh-CN" altLang="en-US" dirty="0"/>
                  <a:t> </a:t>
                </a:r>
                <a:r>
                  <a:rPr lang="en-US" altLang="zh-CN" dirty="0"/>
                  <a:t>and</a:t>
                </a:r>
                <a:r>
                  <a:rPr lang="zh-CN" altLang="en-US" dirty="0"/>
                  <a:t> </a:t>
                </a:r>
                <a:r>
                  <a:rPr lang="en-US" altLang="zh-CN" dirty="0"/>
                  <a:t>check</a:t>
                </a:r>
                <a:r>
                  <a:rPr lang="zh-CN" altLang="en-US" dirty="0"/>
                  <a:t> </a:t>
                </a:r>
                <a:r>
                  <a:rPr lang="en-US" altLang="zh-CN" dirty="0"/>
                  <a:t>whether</a:t>
                </a:r>
                <a:r>
                  <a:rPr lang="zh-CN" altLang="en-US" dirty="0"/>
                  <a:t> </a:t>
                </a:r>
                <a:r>
                  <a:rPr lang="en-US" altLang="zh-CN" dirty="0"/>
                  <a:t>it</a:t>
                </a:r>
                <a:r>
                  <a:rPr lang="zh-CN" altLang="en-US" dirty="0"/>
                  <a:t> </a:t>
                </a:r>
                <a:r>
                  <a:rPr lang="en-US" altLang="zh-CN" dirty="0"/>
                  <a:t>satisfies</a:t>
                </a:r>
                <a:r>
                  <a:rPr lang="zh-CN" altLang="en-US" dirty="0"/>
                  <a:t> </a:t>
                </a:r>
                <a:r>
                  <a:rPr lang="en-US" altLang="zh-CN" dirty="0"/>
                  <a:t>constraints</a:t>
                </a:r>
              </a:p>
              <a:p>
                <a:pPr lvl="1"/>
                <a:r>
                  <a:rPr lang="en-US" altLang="zh-CN" dirty="0"/>
                  <a:t>Complexity</a:t>
                </a:r>
                <a:r>
                  <a:rPr lang="zh-CN" altLang="en-US" dirty="0"/>
                  <a:t> </a:t>
                </a:r>
                <a:r>
                  <a:rPr lang="en-US" altLang="zh-CN" dirty="0"/>
                  <a:t>for</a:t>
                </a:r>
                <a:r>
                  <a:rPr lang="zh-CN" altLang="en-US" dirty="0"/>
                  <a:t> </a:t>
                </a:r>
                <a:r>
                  <a:rPr lang="en-US" altLang="zh-CN" dirty="0"/>
                  <a:t>the</a:t>
                </a:r>
                <a:r>
                  <a:rPr lang="zh-CN" altLang="en-US" dirty="0"/>
                  <a:t> </a:t>
                </a:r>
                <a:r>
                  <a:rPr lang="en-US" altLang="zh-CN" dirty="0"/>
                  <a:t>first</a:t>
                </a:r>
                <a:r>
                  <a:rPr lang="zh-CN" altLang="en-US" dirty="0"/>
                  <a:t> </a:t>
                </a:r>
                <a:r>
                  <a:rPr lang="en-US" altLang="zh-CN" dirty="0"/>
                  <a:t>proposed</a:t>
                </a:r>
                <a:r>
                  <a:rPr lang="zh-CN" altLang="en-US" dirty="0"/>
                  <a:t> </a:t>
                </a:r>
                <a:r>
                  <a:rPr lang="en-US" altLang="zh-CN" dirty="0"/>
                  <a:t>algorithm</a:t>
                </a:r>
                <a:r>
                  <a:rPr lang="zh-CN" altLang="en-US" dirty="0"/>
                  <a:t> </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oMath>
                </a14:m>
                <a:r>
                  <a:rPr lang="zh-CN" altLang="en-US" dirty="0"/>
                  <a:t>  </a:t>
                </a:r>
                <a:endParaRPr lang="en-US" altLang="zh-CN" dirty="0"/>
              </a:p>
              <a:p>
                <a:pPr lvl="1"/>
                <a:r>
                  <a:rPr lang="en-US" altLang="zh-CN" dirty="0"/>
                  <a:t>Very</a:t>
                </a:r>
                <a:r>
                  <a:rPr lang="zh-CN" altLang="en-US" dirty="0"/>
                  <a:t> </a:t>
                </a:r>
                <a:r>
                  <a:rPr lang="en-US" altLang="zh-CN" dirty="0"/>
                  <a:t>slow</a:t>
                </a:r>
                <a:r>
                  <a:rPr lang="zh-CN" altLang="en-US" dirty="0"/>
                  <a:t> </a:t>
                </a:r>
                <a:r>
                  <a:rPr lang="en-US" altLang="zh-CN" dirty="0"/>
                  <a:t>to</a:t>
                </a:r>
                <a:r>
                  <a:rPr lang="zh-CN" altLang="en-US" dirty="0"/>
                  <a:t> </a:t>
                </a:r>
                <a:r>
                  <a:rPr lang="en-US" altLang="zh-CN" dirty="0"/>
                  <a:t>converge</a:t>
                </a:r>
              </a:p>
              <a:p>
                <a:r>
                  <a:rPr lang="en-US" altLang="zh-CN" dirty="0"/>
                  <a:t>Many</a:t>
                </a:r>
                <a:r>
                  <a:rPr lang="zh-CN" altLang="en-US" dirty="0"/>
                  <a:t> </a:t>
                </a:r>
                <a:r>
                  <a:rPr lang="en-US" altLang="zh-CN" dirty="0"/>
                  <a:t>algorithms</a:t>
                </a:r>
                <a:r>
                  <a:rPr lang="zh-CN" altLang="en-US" dirty="0"/>
                  <a:t> </a:t>
                </a:r>
                <a:r>
                  <a:rPr lang="en-US" altLang="zh-CN" dirty="0"/>
                  <a:t>to</a:t>
                </a:r>
                <a:r>
                  <a:rPr lang="zh-CN" altLang="en-US" dirty="0"/>
                  <a:t> </a:t>
                </a:r>
                <a:r>
                  <a:rPr lang="en-US" altLang="zh-CN" dirty="0"/>
                  <a:t>accelerate</a:t>
                </a:r>
              </a:p>
              <a:p>
                <a:pPr lvl="1"/>
                <a:r>
                  <a:rPr lang="en-US" altLang="zh-CN" dirty="0"/>
                  <a:t>By</a:t>
                </a:r>
                <a:r>
                  <a:rPr lang="zh-CN" altLang="en-US" dirty="0"/>
                  <a:t> </a:t>
                </a:r>
                <a:r>
                  <a:rPr lang="en-US" altLang="zh-CN" dirty="0"/>
                  <a:t>maintaining</a:t>
                </a:r>
                <a:r>
                  <a:rPr lang="zh-CN" altLang="en-US" dirty="0"/>
                  <a:t> </a:t>
                </a:r>
                <a:r>
                  <a:rPr lang="en-US" altLang="zh-CN" dirty="0"/>
                  <a:t>data</a:t>
                </a:r>
                <a:r>
                  <a:rPr lang="zh-CN" altLang="en-US" dirty="0"/>
                  <a:t> </a:t>
                </a:r>
                <a:r>
                  <a:rPr lang="en-US" altLang="zh-CN" dirty="0"/>
                  <a:t>structures</a:t>
                </a:r>
                <a:r>
                  <a:rPr lang="zh-CN" altLang="en-US" dirty="0"/>
                  <a:t> </a:t>
                </a:r>
                <a:r>
                  <a:rPr lang="en-US" altLang="zh-CN" dirty="0"/>
                  <a:t>about</a:t>
                </a:r>
                <a:r>
                  <a:rPr lang="zh-CN" altLang="en-US" dirty="0"/>
                  <a:t> </a:t>
                </a:r>
                <a:r>
                  <a:rPr lang="en-US" altLang="zh-CN" dirty="0"/>
                  <a:t>disk</a:t>
                </a:r>
                <a:r>
                  <a:rPr lang="zh-CN" altLang="en-US" dirty="0"/>
                  <a:t> </a:t>
                </a:r>
                <a:r>
                  <a:rPr lang="en-US" altLang="zh-CN" dirty="0"/>
                  <a:t>information</a:t>
                </a:r>
              </a:p>
              <a:p>
                <a:pPr lvl="1"/>
                <a:r>
                  <a:rPr lang="en-US" altLang="zh-CN" dirty="0"/>
                  <a:t>Have</a:t>
                </a:r>
                <a:r>
                  <a:rPr lang="zh-CN" altLang="en-US" dirty="0"/>
                  <a:t>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 </a:t>
                </a:r>
                <a:r>
                  <a:rPr lang="en-US" altLang="zh-CN" dirty="0"/>
                  <a:t>and</a:t>
                </a:r>
                <a:r>
                  <a:rPr lang="zh-CN" altLang="en-US" dirty="0"/>
                  <a:t>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m:rPr>
                        <m:sty m:val="p"/>
                      </m:rPr>
                      <a:rPr lang="en-US" altLang="zh-CN" b="0" i="1" smtClean="0">
                        <a:latin typeface="Cambria Math" panose="02040503050406030204" pitchFamily="18" charset="0"/>
                      </a:rPr>
                      <m:t>log</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 </a:t>
                </a:r>
                <a:r>
                  <a:rPr lang="en-US" altLang="zh-CN" dirty="0"/>
                  <a:t>algorithms</a:t>
                </a:r>
              </a:p>
              <a:p>
                <a:pPr lvl="1"/>
                <a:r>
                  <a:rPr lang="en-US" altLang="zh-CN" dirty="0"/>
                  <a:t>However,</a:t>
                </a:r>
                <a:r>
                  <a:rPr lang="zh-CN" altLang="en-US" dirty="0"/>
                  <a:t> </a:t>
                </a:r>
                <a:r>
                  <a:rPr lang="en-US" altLang="zh-CN" dirty="0"/>
                  <a:t>fast</a:t>
                </a:r>
                <a:r>
                  <a:rPr lang="zh-CN" altLang="en-US" dirty="0"/>
                  <a:t> </a:t>
                </a:r>
                <a:r>
                  <a:rPr lang="en-US" altLang="zh-CN" dirty="0"/>
                  <a:t>algorithms</a:t>
                </a:r>
                <a:r>
                  <a:rPr lang="zh-CN" altLang="en-US" dirty="0"/>
                  <a:t> </a:t>
                </a:r>
                <a:r>
                  <a:rPr lang="en-US" altLang="zh-CN" dirty="0"/>
                  <a:t>often</a:t>
                </a:r>
                <a:r>
                  <a:rPr lang="zh-CN" altLang="en-US" dirty="0"/>
                  <a:t> </a:t>
                </a:r>
                <a:r>
                  <a:rPr lang="en-US" altLang="zh-CN" dirty="0"/>
                  <a:t>tend</a:t>
                </a:r>
                <a:r>
                  <a:rPr lang="zh-CN" altLang="en-US" dirty="0"/>
                  <a:t> </a:t>
                </a:r>
                <a:r>
                  <a:rPr lang="en-US" altLang="zh-CN" dirty="0"/>
                  <a:t>to</a:t>
                </a:r>
                <a:r>
                  <a:rPr lang="zh-CN" altLang="en-US" dirty="0"/>
                  <a:t> </a:t>
                </a:r>
                <a:r>
                  <a:rPr lang="en-US" altLang="zh-CN" dirty="0"/>
                  <a:t>break</a:t>
                </a:r>
                <a:r>
                  <a:rPr lang="zh-CN" altLang="en-US" dirty="0"/>
                  <a:t> </a:t>
                </a:r>
                <a:r>
                  <a:rPr lang="en-US" altLang="zh-CN" dirty="0"/>
                  <a:t>constraints</a:t>
                </a:r>
              </a:p>
              <a:p>
                <a:pPr lvl="1"/>
                <a:r>
                  <a:rPr lang="en-US" altLang="zh-CN" dirty="0"/>
                  <a:t>See</a:t>
                </a:r>
                <a:r>
                  <a:rPr lang="zh-CN" altLang="en-US" dirty="0"/>
                  <a:t> </a:t>
                </a:r>
                <a:r>
                  <a:rPr lang="en-US" altLang="zh-CN" dirty="0"/>
                  <a:t>Reference</a:t>
                </a:r>
                <a:r>
                  <a:rPr lang="zh-CN" altLang="en-US" dirty="0"/>
                  <a:t> </a:t>
                </a:r>
                <a:r>
                  <a:rPr lang="en-US" altLang="zh-CN" dirty="0"/>
                  <a:t>4</a:t>
                </a:r>
                <a:r>
                  <a:rPr lang="zh-CN" altLang="en-US" dirty="0"/>
                  <a:t> </a:t>
                </a:r>
                <a:r>
                  <a:rPr lang="en-US" altLang="zh-CN" dirty="0"/>
                  <a:t>for</a:t>
                </a:r>
                <a:r>
                  <a:rPr lang="zh-CN" altLang="en-US" dirty="0"/>
                  <a:t> </a:t>
                </a:r>
                <a:r>
                  <a:rPr lang="en-US" altLang="zh-CN" dirty="0"/>
                  <a:t>details</a:t>
                </a:r>
                <a:endParaRPr lang="en-US" dirty="0"/>
              </a:p>
            </p:txBody>
          </p:sp>
        </mc:Choice>
        <mc:Fallback xmlns="">
          <p:sp>
            <p:nvSpPr>
              <p:cNvPr id="3" name="Content Placeholder 2">
                <a:extLst>
                  <a:ext uri="{FF2B5EF4-FFF2-40B4-BE49-F238E27FC236}">
                    <a16:creationId xmlns:a16="http://schemas.microsoft.com/office/drawing/2014/main" id="{1C820EAB-3C65-CC4E-8FC0-441FF0E1E8FD}"/>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C628C62-F084-A044-80D2-C9C749DA6421}"/>
              </a:ext>
            </a:extLst>
          </p:cNvPr>
          <p:cNvSpPr txBox="1"/>
          <p:nvPr/>
        </p:nvSpPr>
        <p:spPr>
          <a:xfrm>
            <a:off x="7605686" y="230188"/>
            <a:ext cx="4264501" cy="369332"/>
          </a:xfrm>
          <a:prstGeom prst="rect">
            <a:avLst/>
          </a:prstGeom>
          <a:noFill/>
        </p:spPr>
        <p:txBody>
          <a:bodyPr wrap="none" rtlCol="0">
            <a:spAutoFit/>
          </a:bodyPr>
          <a:lstStyle/>
          <a:p>
            <a:pPr algn="r"/>
            <a:r>
              <a:rPr lang="en-US" altLang="zh-CN" dirty="0"/>
              <a:t>3.</a:t>
            </a:r>
            <a:r>
              <a:rPr lang="zh-CN" altLang="en-US" dirty="0"/>
              <a:t> </a:t>
            </a:r>
            <a:r>
              <a:rPr lang="en-US" altLang="zh-CN" dirty="0"/>
              <a:t>Different</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 </a:t>
            </a:r>
            <a:r>
              <a:rPr lang="en-US" altLang="zh-CN" dirty="0"/>
              <a:t>Methods</a:t>
            </a:r>
            <a:endParaRPr lang="en-US" dirty="0"/>
          </a:p>
        </p:txBody>
      </p:sp>
    </p:spTree>
    <p:extLst>
      <p:ext uri="{BB962C8B-B14F-4D97-AF65-F5344CB8AC3E}">
        <p14:creationId xmlns:p14="http://schemas.microsoft.com/office/powerpoint/2010/main" val="1070374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6611C-DBA2-0F4F-A4A5-0E2700C00EEC}"/>
              </a:ext>
            </a:extLst>
          </p:cNvPr>
          <p:cNvSpPr>
            <a:spLocks noGrp="1"/>
          </p:cNvSpPr>
          <p:nvPr>
            <p:ph type="title"/>
          </p:nvPr>
        </p:nvSpPr>
        <p:spPr/>
        <p:txBody>
          <a:bodyPr/>
          <a:lstStyle/>
          <a:p>
            <a:r>
              <a:rPr lang="en-US" altLang="zh-CN" dirty="0"/>
              <a:t>Poisson</a:t>
            </a:r>
            <a:r>
              <a:rPr lang="zh-CN" altLang="en-US" dirty="0"/>
              <a:t> </a:t>
            </a:r>
            <a:r>
              <a:rPr lang="en-US" altLang="zh-CN" dirty="0"/>
              <a:t>Disk</a:t>
            </a:r>
            <a:r>
              <a:rPr lang="zh-CN" altLang="en-US" dirty="0"/>
              <a:t> </a:t>
            </a:r>
            <a:r>
              <a:rPr lang="en-US" altLang="zh-CN" dirty="0"/>
              <a:t>Example</a:t>
            </a:r>
            <a:endParaRPr lang="en-US" dirty="0"/>
          </a:p>
        </p:txBody>
      </p:sp>
      <p:sp>
        <p:nvSpPr>
          <p:cNvPr id="3" name="Content Placeholder 2">
            <a:extLst>
              <a:ext uri="{FF2B5EF4-FFF2-40B4-BE49-F238E27FC236}">
                <a16:creationId xmlns:a16="http://schemas.microsoft.com/office/drawing/2014/main" id="{F60FAE79-3B45-414B-BA1D-20E6C821B1C1}"/>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4BDE5822-42AC-CE4E-841D-A092ECBF7A2E}"/>
              </a:ext>
            </a:extLst>
          </p:cNvPr>
          <p:cNvPicPr>
            <a:picLocks noChangeAspect="1"/>
          </p:cNvPicPr>
          <p:nvPr/>
        </p:nvPicPr>
        <p:blipFill>
          <a:blip r:embed="rId3"/>
          <a:stretch>
            <a:fillRect/>
          </a:stretch>
        </p:blipFill>
        <p:spPr>
          <a:xfrm>
            <a:off x="341051" y="1690688"/>
            <a:ext cx="11012749" cy="4674928"/>
          </a:xfrm>
          <a:prstGeom prst="rect">
            <a:avLst/>
          </a:prstGeom>
        </p:spPr>
      </p:pic>
    </p:spTree>
    <p:extLst>
      <p:ext uri="{BB962C8B-B14F-4D97-AF65-F5344CB8AC3E}">
        <p14:creationId xmlns:p14="http://schemas.microsoft.com/office/powerpoint/2010/main" val="2943224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F4B-F9C8-FB4B-A171-DF984B255E96}"/>
              </a:ext>
            </a:extLst>
          </p:cNvPr>
          <p:cNvSpPr>
            <a:spLocks noGrp="1"/>
          </p:cNvSpPr>
          <p:nvPr>
            <p:ph type="title"/>
          </p:nvPr>
        </p:nvSpPr>
        <p:spPr/>
        <p:txBody>
          <a:bodyPr/>
          <a:lstStyle/>
          <a:p>
            <a:r>
              <a:rPr lang="en-US" altLang="zh-CN" dirty="0"/>
              <a:t>Examples</a:t>
            </a:r>
            <a:r>
              <a:rPr lang="zh-CN" altLang="en-US" dirty="0"/>
              <a:t> </a:t>
            </a:r>
            <a:r>
              <a:rPr lang="en-US" altLang="zh-CN" dirty="0"/>
              <a:t>of</a:t>
            </a:r>
            <a:r>
              <a:rPr lang="zh-CN" altLang="en-US" dirty="0"/>
              <a:t> </a:t>
            </a:r>
            <a:r>
              <a:rPr lang="en-US" altLang="zh-CN" dirty="0"/>
              <a:t>Acceleration</a:t>
            </a:r>
            <a:r>
              <a:rPr lang="zh-CN" altLang="en-US" dirty="0"/>
              <a:t> </a:t>
            </a:r>
            <a:r>
              <a:rPr lang="en-US" altLang="zh-CN" dirty="0"/>
              <a:t>Data</a:t>
            </a:r>
            <a:r>
              <a:rPr lang="zh-CN" altLang="en-US" dirty="0"/>
              <a:t> </a:t>
            </a:r>
            <a:r>
              <a:rPr lang="en-US" altLang="zh-CN" dirty="0"/>
              <a:t>Structures</a:t>
            </a:r>
            <a:endParaRPr lang="en-US" dirty="0"/>
          </a:p>
        </p:txBody>
      </p:sp>
      <p:sp>
        <p:nvSpPr>
          <p:cNvPr id="3" name="Content Placeholder 2">
            <a:extLst>
              <a:ext uri="{FF2B5EF4-FFF2-40B4-BE49-F238E27FC236}">
                <a16:creationId xmlns:a16="http://schemas.microsoft.com/office/drawing/2014/main" id="{6692A000-7201-1E4B-B5BC-3CA42838D6C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83D3846-99E1-2E4F-9FE7-0A81E7792BE1}"/>
              </a:ext>
            </a:extLst>
          </p:cNvPr>
          <p:cNvPicPr>
            <a:picLocks noChangeAspect="1"/>
          </p:cNvPicPr>
          <p:nvPr/>
        </p:nvPicPr>
        <p:blipFill>
          <a:blip r:embed="rId3"/>
          <a:stretch>
            <a:fillRect/>
          </a:stretch>
        </p:blipFill>
        <p:spPr>
          <a:xfrm>
            <a:off x="1398814" y="1690688"/>
            <a:ext cx="8407829" cy="5167312"/>
          </a:xfrm>
          <a:prstGeom prst="rect">
            <a:avLst/>
          </a:prstGeom>
        </p:spPr>
      </p:pic>
    </p:spTree>
    <p:extLst>
      <p:ext uri="{BB962C8B-B14F-4D97-AF65-F5344CB8AC3E}">
        <p14:creationId xmlns:p14="http://schemas.microsoft.com/office/powerpoint/2010/main" val="594534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7D25-E80B-8F46-A4A5-A33E0E47FB90}"/>
              </a:ext>
            </a:extLst>
          </p:cNvPr>
          <p:cNvSpPr>
            <a:spLocks noGrp="1"/>
          </p:cNvSpPr>
          <p:nvPr>
            <p:ph type="title"/>
          </p:nvPr>
        </p:nvSpPr>
        <p:spPr/>
        <p:txBody>
          <a:bodyPr/>
          <a:lstStyle/>
          <a:p>
            <a:r>
              <a:rPr lang="en-US" altLang="zh-CN" dirty="0"/>
              <a:t>Examples</a:t>
            </a:r>
            <a:r>
              <a:rPr lang="zh-CN" altLang="en-US" dirty="0"/>
              <a:t> </a:t>
            </a:r>
            <a:r>
              <a:rPr lang="en-US" altLang="zh-CN" dirty="0"/>
              <a:t>of</a:t>
            </a:r>
            <a:r>
              <a:rPr lang="zh-CN" altLang="en-US" dirty="0"/>
              <a:t> </a:t>
            </a:r>
            <a:r>
              <a:rPr lang="en-US" altLang="zh-CN" dirty="0"/>
              <a:t>Gap</a:t>
            </a:r>
            <a:r>
              <a:rPr lang="zh-CN" altLang="en-US" dirty="0"/>
              <a:t> </a:t>
            </a:r>
            <a:r>
              <a:rPr lang="en-US" altLang="zh-CN" dirty="0"/>
              <a:t>Computation</a:t>
            </a:r>
            <a:r>
              <a:rPr lang="zh-CN" altLang="en-US" dirty="0"/>
              <a:t> </a:t>
            </a:r>
            <a:r>
              <a:rPr lang="en-US" altLang="zh-CN" dirty="0"/>
              <a:t>Methods</a:t>
            </a:r>
            <a:endParaRPr lang="en-US" dirty="0"/>
          </a:p>
        </p:txBody>
      </p:sp>
      <p:sp>
        <p:nvSpPr>
          <p:cNvPr id="3" name="Content Placeholder 2">
            <a:extLst>
              <a:ext uri="{FF2B5EF4-FFF2-40B4-BE49-F238E27FC236}">
                <a16:creationId xmlns:a16="http://schemas.microsoft.com/office/drawing/2014/main" id="{36EC6DE8-BB7E-EA47-BE21-3BCD66174F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8F348F6-9A73-6B49-B6E6-6B9BDA258C5B}"/>
              </a:ext>
            </a:extLst>
          </p:cNvPr>
          <p:cNvPicPr>
            <a:picLocks noChangeAspect="1"/>
          </p:cNvPicPr>
          <p:nvPr/>
        </p:nvPicPr>
        <p:blipFill>
          <a:blip r:embed="rId3"/>
          <a:stretch>
            <a:fillRect/>
          </a:stretch>
        </p:blipFill>
        <p:spPr>
          <a:xfrm>
            <a:off x="838200" y="1455820"/>
            <a:ext cx="9525000" cy="5090948"/>
          </a:xfrm>
          <a:prstGeom prst="rect">
            <a:avLst/>
          </a:prstGeom>
        </p:spPr>
      </p:pic>
    </p:spTree>
    <p:extLst>
      <p:ext uri="{BB962C8B-B14F-4D97-AF65-F5344CB8AC3E}">
        <p14:creationId xmlns:p14="http://schemas.microsoft.com/office/powerpoint/2010/main" val="2880578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F3E63-0C11-9A43-B969-D3B88D56F5C4}"/>
              </a:ext>
            </a:extLst>
          </p:cNvPr>
          <p:cNvSpPr>
            <a:spLocks noGrp="1"/>
          </p:cNvSpPr>
          <p:nvPr>
            <p:ph type="title"/>
          </p:nvPr>
        </p:nvSpPr>
        <p:spPr/>
        <p:txBody>
          <a:bodyPr/>
          <a:lstStyle/>
          <a:p>
            <a:r>
              <a:rPr lang="en-US" dirty="0"/>
              <a:t>Relaxation Based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0FB94D-8AE9-7442-9C47-ED41B311F2E9}"/>
                  </a:ext>
                </a:extLst>
              </p:cNvPr>
              <p:cNvSpPr>
                <a:spLocks noGrp="1"/>
              </p:cNvSpPr>
              <p:nvPr>
                <p:ph idx="1"/>
              </p:nvPr>
            </p:nvSpPr>
            <p:spPr/>
            <p:txBody>
              <a:bodyPr>
                <a:normAutofit/>
              </a:bodyPr>
              <a:lstStyle/>
              <a:p>
                <a:r>
                  <a:rPr lang="en-US" altLang="zh-CN" dirty="0"/>
                  <a:t>Two</a:t>
                </a:r>
                <a:r>
                  <a:rPr lang="zh-CN" altLang="en-US" dirty="0"/>
                  <a:t> </a:t>
                </a:r>
                <a:r>
                  <a:rPr lang="en-US" altLang="zh-CN" dirty="0"/>
                  <a:t>steps</a:t>
                </a:r>
              </a:p>
              <a:p>
                <a:pPr lvl="1"/>
                <a:r>
                  <a:rPr lang="en-US" altLang="zh-CN" dirty="0"/>
                  <a:t>Generating</a:t>
                </a:r>
                <a:r>
                  <a:rPr lang="zh-CN" altLang="en-US" dirty="0"/>
                  <a:t> </a:t>
                </a:r>
                <a:r>
                  <a:rPr lang="en-US" altLang="zh-CN" dirty="0"/>
                  <a:t>an</a:t>
                </a:r>
                <a:r>
                  <a:rPr lang="zh-CN" altLang="en-US" dirty="0"/>
                  <a:t> </a:t>
                </a:r>
                <a:r>
                  <a:rPr lang="en-US" altLang="zh-CN" dirty="0"/>
                  <a:t>initial</a:t>
                </a:r>
                <a:r>
                  <a:rPr lang="zh-CN" altLang="en-US" dirty="0"/>
                  <a:t> </a:t>
                </a:r>
                <a:r>
                  <a:rPr lang="en-US" altLang="zh-CN" dirty="0"/>
                  <a:t>point</a:t>
                </a:r>
                <a:r>
                  <a:rPr lang="zh-CN" altLang="en-US" dirty="0"/>
                  <a:t> </a:t>
                </a:r>
                <a:r>
                  <a:rPr lang="en-US" altLang="zh-CN" dirty="0"/>
                  <a:t>set</a:t>
                </a:r>
                <a:r>
                  <a:rPr lang="zh-CN" altLang="en-US" dirty="0"/>
                  <a:t> </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e>
                        </m:d>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oMath>
                </a14:m>
                <a:r>
                  <a:rPr lang="zh-CN" altLang="en-US" dirty="0"/>
                  <a:t> </a:t>
                </a:r>
                <a:endParaRPr lang="en-US" altLang="zh-CN" dirty="0"/>
              </a:p>
              <a:p>
                <a:pPr lvl="1"/>
                <a:r>
                  <a:rPr lang="en-US" altLang="zh-CN" dirty="0"/>
                  <a:t>Optimizing</a:t>
                </a:r>
                <a:r>
                  <a:rPr lang="zh-CN" altLang="en-US" dirty="0"/>
                  <a:t> </a:t>
                </a:r>
                <a:r>
                  <a:rPr lang="en-US" altLang="zh-CN" dirty="0"/>
                  <a:t>point</a:t>
                </a:r>
                <a:r>
                  <a:rPr lang="zh-CN" altLang="en-US" dirty="0"/>
                  <a:t> </a:t>
                </a:r>
                <a:r>
                  <a:rPr lang="en-US" altLang="zh-CN" dirty="0"/>
                  <a:t>positions</a:t>
                </a:r>
                <a:r>
                  <a:rPr lang="zh-CN" altLang="en-US" dirty="0"/>
                  <a:t> </a:t>
                </a:r>
                <a:r>
                  <a:rPr lang="en-US" altLang="zh-CN" dirty="0"/>
                  <a:t>using</a:t>
                </a:r>
                <a:r>
                  <a:rPr lang="zh-CN" altLang="en-US" dirty="0"/>
                  <a:t> </a:t>
                </a:r>
                <a:r>
                  <a:rPr lang="en-US" altLang="zh-CN" dirty="0"/>
                  <a:t>Lloyd</a:t>
                </a:r>
                <a:r>
                  <a:rPr lang="zh-CN" altLang="en-US" dirty="0"/>
                  <a:t> </a:t>
                </a:r>
                <a:r>
                  <a:rPr lang="en-US" altLang="zh-CN" dirty="0"/>
                  <a:t>iterations</a:t>
                </a:r>
                <a:r>
                  <a:rPr lang="zh-CN" altLang="en-US" dirty="0"/>
                  <a:t> </a:t>
                </a:r>
                <a:r>
                  <a:rPr lang="en-US" altLang="zh-CN" dirty="0"/>
                  <a:t>until</a:t>
                </a:r>
                <a:r>
                  <a:rPr lang="zh-CN" altLang="en-US" dirty="0"/>
                  <a:t> </a:t>
                </a:r>
                <a:r>
                  <a:rPr lang="en-US" altLang="zh-CN" dirty="0"/>
                  <a:t>convergence</a:t>
                </a:r>
              </a:p>
              <a:p>
                <a:r>
                  <a:rPr lang="en-US" altLang="zh-CN" dirty="0"/>
                  <a:t>Minimize</a:t>
                </a:r>
                <a:r>
                  <a:rPr lang="zh-CN" altLang="en-US" dirty="0"/>
                  <a:t> </a:t>
                </a:r>
                <a:r>
                  <a:rPr lang="en-US" altLang="zh-CN" dirty="0"/>
                  <a:t>the</a:t>
                </a:r>
                <a:r>
                  <a:rPr lang="zh-CN" altLang="en-US" dirty="0"/>
                  <a:t> </a:t>
                </a:r>
                <a:r>
                  <a:rPr lang="en-US" altLang="zh-CN" dirty="0"/>
                  <a:t>energy</a:t>
                </a:r>
                <a:r>
                  <a:rPr lang="zh-CN" altLang="en-US" dirty="0"/>
                  <a:t> </a:t>
                </a:r>
                <a:r>
                  <a:rPr lang="en-US" altLang="zh-CN" dirty="0"/>
                  <a:t>function</a:t>
                </a:r>
                <a:r>
                  <a:rPr lang="zh-CN" altLang="en-US" dirty="0"/>
                  <a:t> </a:t>
                </a:r>
                <a:r>
                  <a:rPr lang="en-US" altLang="zh-CN" dirty="0"/>
                  <a:t>of</a:t>
                </a:r>
                <a:r>
                  <a:rPr lang="zh-CN" altLang="en-US" dirty="0"/>
                  <a:t> </a:t>
                </a:r>
                <a:r>
                  <a:rPr lang="en-US" altLang="zh-CN" dirty="0"/>
                  <a:t>centroidal</a:t>
                </a:r>
                <a:r>
                  <a:rPr lang="zh-CN" altLang="en-US" dirty="0"/>
                  <a:t> </a:t>
                </a:r>
                <a:r>
                  <a:rPr lang="en-US" altLang="zh-CN" dirty="0"/>
                  <a:t>Voronoi</a:t>
                </a:r>
                <a:r>
                  <a:rPr lang="zh-CN" altLang="en-US" dirty="0"/>
                  <a:t> </a:t>
                </a:r>
                <a:r>
                  <a:rPr lang="en-US" altLang="zh-CN" dirty="0"/>
                  <a:t>Tessellation</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𝐶𝑉𝑇</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nary>
                            <m:naryPr>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m:rPr>
                                      <m:brk m:alnAt="23"/>
                                    </m:rPr>
                                    <a:rPr lang="en-US" altLang="zh-CN" b="0" i="1" smtClean="0">
                                      <a:latin typeface="Cambria Math" panose="02040503050406030204" pitchFamily="18" charset="0"/>
                                    </a:rPr>
                                    <m:t>𝑉</m:t>
                                  </m:r>
                                </m:e>
                                <m:sub>
                                  <m:r>
                                    <m:rPr>
                                      <m:brk m:alnAt="23"/>
                                    </m:rPr>
                                    <a:rPr lang="en-US" altLang="zh-CN" b="0" i="1" smtClean="0">
                                      <a:latin typeface="Cambria Math" panose="02040503050406030204" pitchFamily="18" charset="0"/>
                                    </a:rPr>
                                    <m:t>𝑖</m:t>
                                  </m:r>
                                </m:sub>
                              </m:sSub>
                            </m:sub>
                            <m:sup>
                              <m:r>
                                <a:rPr lang="zh-CN" altLang="en-US" b="0" i="1" smtClean="0">
                                  <a:latin typeface="Cambria Math" panose="02040503050406030204" pitchFamily="18" charset="0"/>
                                </a:rPr>
                                <m:t> </m:t>
                              </m:r>
                            </m:sup>
                            <m:e>
                              <m:r>
                                <a:rPr lang="en-US" altLang="zh-CN" b="0" i="1" smtClean="0">
                                  <a:latin typeface="Cambria Math" panose="02040503050406030204" pitchFamily="18" charset="0"/>
                                  <a:ea typeface="Cambria Math" panose="02040503050406030204" pitchFamily="18" charset="0"/>
                                </a:rPr>
                                <m:t>𝜌</m:t>
                              </m:r>
                              <m:d>
                                <m:dPr>
                                  <m:ctrlPr>
                                    <a:rPr lang="en-US" altLang="zh-CN" b="0"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𝒙</m:t>
                                  </m:r>
                                </m:e>
                              </m:d>
                              <m:sSup>
                                <m:sSupPr>
                                  <m:ctrlPr>
                                    <a:rPr lang="en-US" altLang="zh-CN" b="0" i="1" smtClean="0">
                                      <a:latin typeface="Cambria Math" panose="02040503050406030204" pitchFamily="18" charset="0"/>
                                      <a:ea typeface="Cambria Math" panose="02040503050406030204" pitchFamily="18" charset="0"/>
                                    </a:rPr>
                                  </m:ctrlPr>
                                </m:sSup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𝑑</m:t>
                              </m:r>
                              <m:r>
                                <a:rPr lang="en-US" altLang="zh-CN" b="1" i="1" smtClean="0">
                                  <a:latin typeface="Cambria Math" panose="02040503050406030204" pitchFamily="18" charset="0"/>
                                  <a:ea typeface="Cambria Math" panose="02040503050406030204" pitchFamily="18" charset="0"/>
                                </a:rPr>
                                <m:t>𝒙</m:t>
                              </m:r>
                            </m:e>
                          </m:nary>
                        </m:e>
                      </m:nary>
                    </m:oMath>
                  </m:oMathPara>
                </a14:m>
                <a:endParaRPr lang="en-US" altLang="zh-CN" dirty="0"/>
              </a:p>
              <a:p>
                <a:pPr marL="0" indent="0" algn="ctr">
                  <a:buNone/>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oMath>
                </a14:m>
                <a:r>
                  <a:rPr lang="en-US" altLang="zh-CN" dirty="0"/>
                  <a:t>:</a:t>
                </a:r>
                <a:r>
                  <a:rPr lang="zh-CN" altLang="en-US" dirty="0"/>
                  <a:t> </a:t>
                </a:r>
                <a:r>
                  <a:rPr lang="en-US" altLang="zh-CN" dirty="0"/>
                  <a:t>Voronoi</a:t>
                </a:r>
                <a:r>
                  <a:rPr lang="zh-CN" altLang="en-US" dirty="0"/>
                  <a:t> </a:t>
                </a:r>
                <a:r>
                  <a:rPr lang="en-US" altLang="zh-CN" dirty="0"/>
                  <a:t>Cells,</a:t>
                </a:r>
                <a:r>
                  <a:rPr lang="zh-CN" altLang="en-US"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𝜌</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oMath>
                </a14:m>
                <a:r>
                  <a:rPr lang="en-US" altLang="zh-CN" dirty="0"/>
                  <a:t>Density</a:t>
                </a:r>
                <a:r>
                  <a:rPr lang="zh-CN" altLang="en-US" dirty="0"/>
                  <a:t> </a:t>
                </a:r>
                <a:r>
                  <a:rPr lang="en-US" altLang="zh-CN" dirty="0"/>
                  <a:t>Function</a:t>
                </a:r>
              </a:p>
              <a:p>
                <a:r>
                  <a:rPr lang="en-US" altLang="zh-CN" dirty="0"/>
                  <a:t>Many</a:t>
                </a:r>
                <a:r>
                  <a:rPr lang="zh-CN" altLang="en-US" dirty="0"/>
                  <a:t> </a:t>
                </a:r>
                <a:r>
                  <a:rPr lang="en-US" altLang="zh-CN" dirty="0"/>
                  <a:t>research</a:t>
                </a:r>
                <a:r>
                  <a:rPr lang="zh-CN" altLang="en-US" dirty="0"/>
                  <a:t> </a:t>
                </a:r>
                <a:r>
                  <a:rPr lang="en-US" altLang="zh-CN" dirty="0"/>
                  <a:t>into</a:t>
                </a:r>
                <a:r>
                  <a:rPr lang="zh-CN" altLang="en-US" dirty="0"/>
                  <a:t> </a:t>
                </a:r>
                <a:r>
                  <a:rPr lang="en-US" altLang="zh-CN" dirty="0"/>
                  <a:t>this</a:t>
                </a:r>
              </a:p>
              <a:p>
                <a:endParaRPr lang="en-US" altLang="zh-CN" dirty="0"/>
              </a:p>
            </p:txBody>
          </p:sp>
        </mc:Choice>
        <mc:Fallback xmlns="">
          <p:sp>
            <p:nvSpPr>
              <p:cNvPr id="3" name="Content Placeholder 2">
                <a:extLst>
                  <a:ext uri="{FF2B5EF4-FFF2-40B4-BE49-F238E27FC236}">
                    <a16:creationId xmlns:a16="http://schemas.microsoft.com/office/drawing/2014/main" id="{D00FB94D-8AE9-7442-9C47-ED41B311F2E9}"/>
                  </a:ext>
                </a:extLst>
              </p:cNvPr>
              <p:cNvSpPr>
                <a:spLocks noGrp="1" noRot="1" noChangeAspect="1" noMove="1" noResize="1" noEditPoints="1" noAdjustHandles="1" noChangeArrowheads="1" noChangeShapeType="1" noTextEdit="1"/>
              </p:cNvSpPr>
              <p:nvPr>
                <p:ph idx="1"/>
              </p:nvPr>
            </p:nvSpPr>
            <p:spPr>
              <a:blipFill>
                <a:blip r:embed="rId3"/>
                <a:stretch>
                  <a:fillRect l="-965" t="-2632" b="-2163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992087-EA2D-CF41-9B21-FC43BC1F7B2A}"/>
              </a:ext>
            </a:extLst>
          </p:cNvPr>
          <p:cNvSpPr txBox="1"/>
          <p:nvPr/>
        </p:nvSpPr>
        <p:spPr>
          <a:xfrm>
            <a:off x="7605686" y="230188"/>
            <a:ext cx="4264501" cy="369332"/>
          </a:xfrm>
          <a:prstGeom prst="rect">
            <a:avLst/>
          </a:prstGeom>
          <a:noFill/>
        </p:spPr>
        <p:txBody>
          <a:bodyPr wrap="none" rtlCol="0">
            <a:spAutoFit/>
          </a:bodyPr>
          <a:lstStyle/>
          <a:p>
            <a:pPr algn="r"/>
            <a:r>
              <a:rPr lang="en-US" altLang="zh-CN" dirty="0"/>
              <a:t>3.</a:t>
            </a:r>
            <a:r>
              <a:rPr lang="zh-CN" altLang="en-US" dirty="0"/>
              <a:t> </a:t>
            </a:r>
            <a:r>
              <a:rPr lang="en-US" altLang="zh-CN" dirty="0"/>
              <a:t>Different</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 </a:t>
            </a:r>
            <a:r>
              <a:rPr lang="en-US" altLang="zh-CN" dirty="0"/>
              <a:t>Methods</a:t>
            </a:r>
            <a:endParaRPr lang="en-US" dirty="0"/>
          </a:p>
        </p:txBody>
      </p:sp>
    </p:spTree>
    <p:extLst>
      <p:ext uri="{BB962C8B-B14F-4D97-AF65-F5344CB8AC3E}">
        <p14:creationId xmlns:p14="http://schemas.microsoft.com/office/powerpoint/2010/main" val="4159655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D8D3B-719E-744D-851F-B10CAC8AC06C}"/>
              </a:ext>
            </a:extLst>
          </p:cNvPr>
          <p:cNvSpPr>
            <a:spLocks noGrp="1"/>
          </p:cNvSpPr>
          <p:nvPr>
            <p:ph type="title"/>
          </p:nvPr>
        </p:nvSpPr>
        <p:spPr/>
        <p:txBody>
          <a:bodyPr/>
          <a:lstStyle/>
          <a:p>
            <a:r>
              <a:rPr lang="en-US" dirty="0"/>
              <a:t>Relaxation Based Sampling</a:t>
            </a:r>
          </a:p>
        </p:txBody>
      </p:sp>
      <p:pic>
        <p:nvPicPr>
          <p:cNvPr id="6" name="Content Placeholder 5">
            <a:extLst>
              <a:ext uri="{FF2B5EF4-FFF2-40B4-BE49-F238E27FC236}">
                <a16:creationId xmlns:a16="http://schemas.microsoft.com/office/drawing/2014/main" id="{EE4561A6-8B5C-D941-A0BF-708CB794551A}"/>
              </a:ext>
            </a:extLst>
          </p:cNvPr>
          <p:cNvPicPr>
            <a:picLocks noGrp="1" noChangeAspect="1"/>
          </p:cNvPicPr>
          <p:nvPr>
            <p:ph idx="1"/>
          </p:nvPr>
        </p:nvPicPr>
        <p:blipFill>
          <a:blip r:embed="rId3"/>
          <a:stretch>
            <a:fillRect/>
          </a:stretch>
        </p:blipFill>
        <p:spPr>
          <a:xfrm>
            <a:off x="838200" y="1984841"/>
            <a:ext cx="10515600" cy="4032905"/>
          </a:xfrm>
          <a:prstGeom prst="rect">
            <a:avLst/>
          </a:prstGeom>
        </p:spPr>
      </p:pic>
      <p:sp>
        <p:nvSpPr>
          <p:cNvPr id="4" name="TextBox 3">
            <a:extLst>
              <a:ext uri="{FF2B5EF4-FFF2-40B4-BE49-F238E27FC236}">
                <a16:creationId xmlns:a16="http://schemas.microsoft.com/office/drawing/2014/main" id="{DF230977-E5D3-6A4F-B591-59FCDAF89CB9}"/>
              </a:ext>
            </a:extLst>
          </p:cNvPr>
          <p:cNvSpPr txBox="1"/>
          <p:nvPr/>
        </p:nvSpPr>
        <p:spPr>
          <a:xfrm>
            <a:off x="7605686" y="230188"/>
            <a:ext cx="4264501" cy="369332"/>
          </a:xfrm>
          <a:prstGeom prst="rect">
            <a:avLst/>
          </a:prstGeom>
          <a:noFill/>
        </p:spPr>
        <p:txBody>
          <a:bodyPr wrap="none" rtlCol="0">
            <a:spAutoFit/>
          </a:bodyPr>
          <a:lstStyle/>
          <a:p>
            <a:pPr algn="r"/>
            <a:r>
              <a:rPr lang="en-US" altLang="zh-CN" dirty="0"/>
              <a:t>3.</a:t>
            </a:r>
            <a:r>
              <a:rPr lang="zh-CN" altLang="en-US" dirty="0"/>
              <a:t> </a:t>
            </a:r>
            <a:r>
              <a:rPr lang="en-US" altLang="zh-CN" dirty="0"/>
              <a:t>Different</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 </a:t>
            </a:r>
            <a:r>
              <a:rPr lang="en-US" altLang="zh-CN" dirty="0"/>
              <a:t>Methods</a:t>
            </a:r>
            <a:endParaRPr lang="en-US" dirty="0"/>
          </a:p>
        </p:txBody>
      </p:sp>
    </p:spTree>
    <p:extLst>
      <p:ext uri="{BB962C8B-B14F-4D97-AF65-F5344CB8AC3E}">
        <p14:creationId xmlns:p14="http://schemas.microsoft.com/office/powerpoint/2010/main" val="3709414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3C29-1903-564F-AA2E-3C252717602A}"/>
              </a:ext>
            </a:extLst>
          </p:cNvPr>
          <p:cNvSpPr>
            <a:spLocks noGrp="1"/>
          </p:cNvSpPr>
          <p:nvPr>
            <p:ph type="title"/>
          </p:nvPr>
        </p:nvSpPr>
        <p:spPr/>
        <p:txBody>
          <a:bodyPr/>
          <a:lstStyle/>
          <a:p>
            <a:r>
              <a:rPr lang="en-US" dirty="0"/>
              <a:t>Relaxation Based Sampling</a:t>
            </a:r>
          </a:p>
        </p:txBody>
      </p:sp>
      <p:sp>
        <p:nvSpPr>
          <p:cNvPr id="3" name="Content Placeholder 2">
            <a:extLst>
              <a:ext uri="{FF2B5EF4-FFF2-40B4-BE49-F238E27FC236}">
                <a16:creationId xmlns:a16="http://schemas.microsoft.com/office/drawing/2014/main" id="{E5C42FA7-27B0-2949-A7F5-1F04428D5DE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B0FA154-09DA-4C45-9225-27CAE879D95A}"/>
              </a:ext>
            </a:extLst>
          </p:cNvPr>
          <p:cNvPicPr>
            <a:picLocks noChangeAspect="1"/>
          </p:cNvPicPr>
          <p:nvPr/>
        </p:nvPicPr>
        <p:blipFill>
          <a:blip r:embed="rId3"/>
          <a:stretch>
            <a:fillRect/>
          </a:stretch>
        </p:blipFill>
        <p:spPr>
          <a:xfrm>
            <a:off x="361950" y="2210594"/>
            <a:ext cx="11468100" cy="3581400"/>
          </a:xfrm>
          <a:prstGeom prst="rect">
            <a:avLst/>
          </a:prstGeom>
        </p:spPr>
      </p:pic>
      <p:sp>
        <p:nvSpPr>
          <p:cNvPr id="5" name="TextBox 4">
            <a:extLst>
              <a:ext uri="{FF2B5EF4-FFF2-40B4-BE49-F238E27FC236}">
                <a16:creationId xmlns:a16="http://schemas.microsoft.com/office/drawing/2014/main" id="{82F21CAF-ED69-9847-82B0-E2B4D6EC0FBA}"/>
              </a:ext>
            </a:extLst>
          </p:cNvPr>
          <p:cNvSpPr txBox="1"/>
          <p:nvPr/>
        </p:nvSpPr>
        <p:spPr>
          <a:xfrm>
            <a:off x="7605686" y="230188"/>
            <a:ext cx="4264501" cy="369332"/>
          </a:xfrm>
          <a:prstGeom prst="rect">
            <a:avLst/>
          </a:prstGeom>
          <a:noFill/>
        </p:spPr>
        <p:txBody>
          <a:bodyPr wrap="none" rtlCol="0">
            <a:spAutoFit/>
          </a:bodyPr>
          <a:lstStyle/>
          <a:p>
            <a:pPr algn="r"/>
            <a:r>
              <a:rPr lang="en-US" altLang="zh-CN" dirty="0"/>
              <a:t>3.</a:t>
            </a:r>
            <a:r>
              <a:rPr lang="zh-CN" altLang="en-US" dirty="0"/>
              <a:t> </a:t>
            </a:r>
            <a:r>
              <a:rPr lang="en-US" altLang="zh-CN" dirty="0"/>
              <a:t>Different</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 </a:t>
            </a:r>
            <a:r>
              <a:rPr lang="en-US" altLang="zh-CN" dirty="0"/>
              <a:t>Methods</a:t>
            </a:r>
            <a:endParaRPr lang="en-US" dirty="0"/>
          </a:p>
        </p:txBody>
      </p:sp>
    </p:spTree>
    <p:extLst>
      <p:ext uri="{BB962C8B-B14F-4D97-AF65-F5344CB8AC3E}">
        <p14:creationId xmlns:p14="http://schemas.microsoft.com/office/powerpoint/2010/main" val="4256157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DDA2-5F23-404A-AF13-80600D906A38}"/>
              </a:ext>
            </a:extLst>
          </p:cNvPr>
          <p:cNvSpPr>
            <a:spLocks noGrp="1"/>
          </p:cNvSpPr>
          <p:nvPr>
            <p:ph type="title"/>
          </p:nvPr>
        </p:nvSpPr>
        <p:spPr/>
        <p:txBody>
          <a:bodyPr/>
          <a:lstStyle/>
          <a:p>
            <a:r>
              <a:rPr lang="en-US" altLang="zh-CN" dirty="0"/>
              <a:t>Relaxation</a:t>
            </a:r>
            <a:r>
              <a:rPr lang="zh-CN" altLang="en-US" dirty="0"/>
              <a:t> </a:t>
            </a:r>
            <a:r>
              <a:rPr lang="en-US" altLang="zh-CN" dirty="0"/>
              <a:t>Based</a:t>
            </a:r>
            <a:r>
              <a:rPr lang="zh-CN" altLang="en-US" dirty="0"/>
              <a:t> </a:t>
            </a:r>
            <a:r>
              <a:rPr lang="en-US" altLang="zh-CN" dirty="0"/>
              <a:t>Sampling</a:t>
            </a:r>
            <a:endParaRPr lang="en-US" dirty="0"/>
          </a:p>
        </p:txBody>
      </p:sp>
      <p:pic>
        <p:nvPicPr>
          <p:cNvPr id="8" name="Content Placeholder 7">
            <a:extLst>
              <a:ext uri="{FF2B5EF4-FFF2-40B4-BE49-F238E27FC236}">
                <a16:creationId xmlns:a16="http://schemas.microsoft.com/office/drawing/2014/main" id="{6D8E16A7-0CEE-5C4C-8771-7650295C681B}"/>
              </a:ext>
            </a:extLst>
          </p:cNvPr>
          <p:cNvPicPr>
            <a:picLocks noGrp="1" noChangeAspect="1"/>
          </p:cNvPicPr>
          <p:nvPr>
            <p:ph idx="1"/>
          </p:nvPr>
        </p:nvPicPr>
        <p:blipFill>
          <a:blip r:embed="rId3"/>
          <a:stretch>
            <a:fillRect/>
          </a:stretch>
        </p:blipFill>
        <p:spPr>
          <a:xfrm>
            <a:off x="3880065" y="1690688"/>
            <a:ext cx="3606071" cy="3590324"/>
          </a:xfrm>
          <a:prstGeom prst="rect">
            <a:avLst/>
          </a:prstGeom>
        </p:spPr>
      </p:pic>
      <p:pic>
        <p:nvPicPr>
          <p:cNvPr id="9" name="Picture 8">
            <a:extLst>
              <a:ext uri="{FF2B5EF4-FFF2-40B4-BE49-F238E27FC236}">
                <a16:creationId xmlns:a16="http://schemas.microsoft.com/office/drawing/2014/main" id="{90272894-E431-B040-A5A5-9198F3E86447}"/>
              </a:ext>
            </a:extLst>
          </p:cNvPr>
          <p:cNvPicPr>
            <a:picLocks noChangeAspect="1"/>
          </p:cNvPicPr>
          <p:nvPr/>
        </p:nvPicPr>
        <p:blipFill>
          <a:blip r:embed="rId4"/>
          <a:stretch>
            <a:fillRect/>
          </a:stretch>
        </p:blipFill>
        <p:spPr>
          <a:xfrm>
            <a:off x="7667196" y="1376406"/>
            <a:ext cx="3060700" cy="1930400"/>
          </a:xfrm>
          <a:prstGeom prst="rect">
            <a:avLst/>
          </a:prstGeom>
        </p:spPr>
      </p:pic>
      <p:pic>
        <p:nvPicPr>
          <p:cNvPr id="10" name="Picture 9">
            <a:extLst>
              <a:ext uri="{FF2B5EF4-FFF2-40B4-BE49-F238E27FC236}">
                <a16:creationId xmlns:a16="http://schemas.microsoft.com/office/drawing/2014/main" id="{1E78462D-B7FE-F146-8DCC-78F7832C1FAB}"/>
              </a:ext>
            </a:extLst>
          </p:cNvPr>
          <p:cNvPicPr>
            <a:picLocks noChangeAspect="1"/>
          </p:cNvPicPr>
          <p:nvPr/>
        </p:nvPicPr>
        <p:blipFill>
          <a:blip r:embed="rId5"/>
          <a:stretch>
            <a:fillRect/>
          </a:stretch>
        </p:blipFill>
        <p:spPr>
          <a:xfrm>
            <a:off x="7667196" y="3842753"/>
            <a:ext cx="3098800" cy="2019300"/>
          </a:xfrm>
          <a:prstGeom prst="rect">
            <a:avLst/>
          </a:prstGeom>
        </p:spPr>
      </p:pic>
      <p:pic>
        <p:nvPicPr>
          <p:cNvPr id="11" name="Picture 10">
            <a:extLst>
              <a:ext uri="{FF2B5EF4-FFF2-40B4-BE49-F238E27FC236}">
                <a16:creationId xmlns:a16="http://schemas.microsoft.com/office/drawing/2014/main" id="{6A33D3D2-7D03-CB49-A0FE-E562450BCF7A}"/>
              </a:ext>
            </a:extLst>
          </p:cNvPr>
          <p:cNvPicPr>
            <a:picLocks noChangeAspect="1"/>
          </p:cNvPicPr>
          <p:nvPr/>
        </p:nvPicPr>
        <p:blipFill>
          <a:blip r:embed="rId6"/>
          <a:stretch>
            <a:fillRect/>
          </a:stretch>
        </p:blipFill>
        <p:spPr>
          <a:xfrm>
            <a:off x="269660" y="1690688"/>
            <a:ext cx="3530235" cy="3590324"/>
          </a:xfrm>
          <a:prstGeom prst="rect">
            <a:avLst/>
          </a:prstGeom>
        </p:spPr>
      </p:pic>
      <p:sp>
        <p:nvSpPr>
          <p:cNvPr id="12" name="TextBox 11">
            <a:extLst>
              <a:ext uri="{FF2B5EF4-FFF2-40B4-BE49-F238E27FC236}">
                <a16:creationId xmlns:a16="http://schemas.microsoft.com/office/drawing/2014/main" id="{3ED19DE6-5F50-194D-B79D-15718B1F7EAE}"/>
              </a:ext>
            </a:extLst>
          </p:cNvPr>
          <p:cNvSpPr txBox="1"/>
          <p:nvPr/>
        </p:nvSpPr>
        <p:spPr>
          <a:xfrm>
            <a:off x="7605686" y="230188"/>
            <a:ext cx="4264501" cy="369332"/>
          </a:xfrm>
          <a:prstGeom prst="rect">
            <a:avLst/>
          </a:prstGeom>
          <a:noFill/>
        </p:spPr>
        <p:txBody>
          <a:bodyPr wrap="none" rtlCol="0">
            <a:spAutoFit/>
          </a:bodyPr>
          <a:lstStyle/>
          <a:p>
            <a:pPr algn="r"/>
            <a:r>
              <a:rPr lang="en-US" altLang="zh-CN" dirty="0"/>
              <a:t>3.</a:t>
            </a:r>
            <a:r>
              <a:rPr lang="zh-CN" altLang="en-US" dirty="0"/>
              <a:t> </a:t>
            </a:r>
            <a:r>
              <a:rPr lang="en-US" altLang="zh-CN" dirty="0"/>
              <a:t>Different</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 </a:t>
            </a:r>
            <a:r>
              <a:rPr lang="en-US" altLang="zh-CN" dirty="0"/>
              <a:t>Methods</a:t>
            </a:r>
            <a:endParaRPr lang="en-US" dirty="0"/>
          </a:p>
        </p:txBody>
      </p:sp>
      <p:sp>
        <p:nvSpPr>
          <p:cNvPr id="13" name="TextBox 12">
            <a:extLst>
              <a:ext uri="{FF2B5EF4-FFF2-40B4-BE49-F238E27FC236}">
                <a16:creationId xmlns:a16="http://schemas.microsoft.com/office/drawing/2014/main" id="{5A5DF64F-B0FE-D942-9BCC-DFFF40017DBE}"/>
              </a:ext>
            </a:extLst>
          </p:cNvPr>
          <p:cNvSpPr txBox="1"/>
          <p:nvPr/>
        </p:nvSpPr>
        <p:spPr>
          <a:xfrm>
            <a:off x="1333186" y="5281012"/>
            <a:ext cx="1704826" cy="369332"/>
          </a:xfrm>
          <a:prstGeom prst="rect">
            <a:avLst/>
          </a:prstGeom>
          <a:noFill/>
        </p:spPr>
        <p:txBody>
          <a:bodyPr wrap="none" rtlCol="0">
            <a:spAutoFit/>
          </a:bodyPr>
          <a:lstStyle/>
          <a:p>
            <a:r>
              <a:rPr lang="en-US" altLang="zh-CN" dirty="0"/>
              <a:t>Sampled</a:t>
            </a:r>
            <a:r>
              <a:rPr lang="zh-CN" altLang="en-US" dirty="0"/>
              <a:t> </a:t>
            </a:r>
            <a:r>
              <a:rPr lang="en-US" altLang="zh-CN" dirty="0"/>
              <a:t>Points</a:t>
            </a:r>
            <a:endParaRPr lang="en-US" dirty="0"/>
          </a:p>
        </p:txBody>
      </p:sp>
      <p:sp>
        <p:nvSpPr>
          <p:cNvPr id="14" name="TextBox 13">
            <a:extLst>
              <a:ext uri="{FF2B5EF4-FFF2-40B4-BE49-F238E27FC236}">
                <a16:creationId xmlns:a16="http://schemas.microsoft.com/office/drawing/2014/main" id="{41C70E6E-50B1-374E-83F8-10D62EEDA84E}"/>
              </a:ext>
            </a:extLst>
          </p:cNvPr>
          <p:cNvSpPr txBox="1"/>
          <p:nvPr/>
        </p:nvSpPr>
        <p:spPr>
          <a:xfrm>
            <a:off x="4830687" y="5281012"/>
            <a:ext cx="1819344" cy="369332"/>
          </a:xfrm>
          <a:prstGeom prst="rect">
            <a:avLst/>
          </a:prstGeom>
          <a:noFill/>
        </p:spPr>
        <p:txBody>
          <a:bodyPr wrap="none" rtlCol="0">
            <a:spAutoFit/>
          </a:bodyPr>
          <a:lstStyle/>
          <a:p>
            <a:r>
              <a:rPr lang="en-US" altLang="zh-CN" dirty="0"/>
              <a:t>Power</a:t>
            </a:r>
            <a:r>
              <a:rPr lang="zh-CN" altLang="en-US" dirty="0"/>
              <a:t> </a:t>
            </a:r>
            <a:r>
              <a:rPr lang="en-US" altLang="zh-CN" dirty="0"/>
              <a:t>Spectrum</a:t>
            </a:r>
            <a:endParaRPr lang="en-US" dirty="0"/>
          </a:p>
        </p:txBody>
      </p:sp>
      <p:sp>
        <p:nvSpPr>
          <p:cNvPr id="15" name="TextBox 14">
            <a:extLst>
              <a:ext uri="{FF2B5EF4-FFF2-40B4-BE49-F238E27FC236}">
                <a16:creationId xmlns:a16="http://schemas.microsoft.com/office/drawing/2014/main" id="{8B2D62DF-4AE5-8043-B17B-88859F6161A5}"/>
              </a:ext>
            </a:extLst>
          </p:cNvPr>
          <p:cNvSpPr txBox="1"/>
          <p:nvPr/>
        </p:nvSpPr>
        <p:spPr>
          <a:xfrm>
            <a:off x="8306924" y="3301184"/>
            <a:ext cx="1819344" cy="369332"/>
          </a:xfrm>
          <a:prstGeom prst="rect">
            <a:avLst/>
          </a:prstGeom>
          <a:noFill/>
        </p:spPr>
        <p:txBody>
          <a:bodyPr wrap="none" rtlCol="0">
            <a:spAutoFit/>
          </a:bodyPr>
          <a:lstStyle/>
          <a:p>
            <a:r>
              <a:rPr lang="en-US" altLang="zh-CN" dirty="0"/>
              <a:t>Power</a:t>
            </a:r>
            <a:r>
              <a:rPr lang="zh-CN" altLang="en-US" dirty="0"/>
              <a:t> </a:t>
            </a:r>
            <a:r>
              <a:rPr lang="en-US" altLang="zh-CN" dirty="0"/>
              <a:t>Spectrum</a:t>
            </a:r>
            <a:endParaRPr lang="en-US" dirty="0"/>
          </a:p>
        </p:txBody>
      </p:sp>
      <p:sp>
        <p:nvSpPr>
          <p:cNvPr id="16" name="TextBox 15">
            <a:extLst>
              <a:ext uri="{FF2B5EF4-FFF2-40B4-BE49-F238E27FC236}">
                <a16:creationId xmlns:a16="http://schemas.microsoft.com/office/drawing/2014/main" id="{C4D95D70-73A1-0D40-83B7-94AD72E50020}"/>
              </a:ext>
            </a:extLst>
          </p:cNvPr>
          <p:cNvSpPr txBox="1"/>
          <p:nvPr/>
        </p:nvSpPr>
        <p:spPr>
          <a:xfrm>
            <a:off x="8577831" y="5862053"/>
            <a:ext cx="1277529" cy="369332"/>
          </a:xfrm>
          <a:prstGeom prst="rect">
            <a:avLst/>
          </a:prstGeom>
          <a:noFill/>
        </p:spPr>
        <p:txBody>
          <a:bodyPr wrap="none" rtlCol="0">
            <a:spAutoFit/>
          </a:bodyPr>
          <a:lstStyle/>
          <a:p>
            <a:r>
              <a:rPr lang="en-US" altLang="zh-CN" dirty="0"/>
              <a:t>Anisotropy</a:t>
            </a:r>
            <a:endParaRPr lang="en-US" dirty="0"/>
          </a:p>
        </p:txBody>
      </p:sp>
    </p:spTree>
    <p:extLst>
      <p:ext uri="{BB962C8B-B14F-4D97-AF65-F5344CB8AC3E}">
        <p14:creationId xmlns:p14="http://schemas.microsoft.com/office/powerpoint/2010/main" val="2075395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4A6D-64ED-8D45-AF28-62179C8BD7D3}"/>
              </a:ext>
            </a:extLst>
          </p:cNvPr>
          <p:cNvSpPr>
            <a:spLocks noGrp="1"/>
          </p:cNvSpPr>
          <p:nvPr>
            <p:ph type="title"/>
          </p:nvPr>
        </p:nvSpPr>
        <p:spPr/>
        <p:txBody>
          <a:bodyPr/>
          <a:lstStyle/>
          <a:p>
            <a:r>
              <a:rPr lang="en-US" altLang="zh-CN" dirty="0"/>
              <a:t>Fourier</a:t>
            </a:r>
            <a:r>
              <a:rPr lang="zh-CN" altLang="en-US" dirty="0"/>
              <a:t> </a:t>
            </a:r>
            <a:r>
              <a:rPr lang="en-US" altLang="zh-CN" dirty="0"/>
              <a:t>Transform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86494F-E2AF-974C-AEE0-F8635807A780}"/>
                  </a:ext>
                </a:extLst>
              </p:cNvPr>
              <p:cNvSpPr>
                <a:spLocks noGrp="1"/>
              </p:cNvSpPr>
              <p:nvPr>
                <p:ph idx="1"/>
              </p:nvPr>
            </p:nvSpPr>
            <p:spPr>
              <a:xfrm>
                <a:off x="838200" y="1825625"/>
                <a:ext cx="5412971" cy="4351338"/>
              </a:xfrm>
            </p:spPr>
            <p:txBody>
              <a:bodyPr/>
              <a:lstStyle/>
              <a:p>
                <a:r>
                  <a:rPr lang="en-US" altLang="zh-CN" dirty="0"/>
                  <a:t>Decompose</a:t>
                </a:r>
                <a:r>
                  <a:rPr lang="zh-CN" altLang="en-US" dirty="0"/>
                  <a:t> </a:t>
                </a:r>
                <a:r>
                  <a:rPr lang="en-US" altLang="zh-CN" dirty="0"/>
                  <a:t>signal</a:t>
                </a:r>
                <a:r>
                  <a:rPr lang="zh-CN" altLang="en-US"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 </a:t>
                </a:r>
                <a:r>
                  <a:rPr lang="en-US" altLang="zh-CN" dirty="0"/>
                  <a:t>into</a:t>
                </a:r>
                <a:r>
                  <a:rPr lang="zh-CN" altLang="en-US" dirty="0"/>
                  <a:t> </a:t>
                </a:r>
                <a:r>
                  <a:rPr lang="en-US" altLang="zh-CN" dirty="0">
                    <a:solidFill>
                      <a:srgbClr val="FF0000"/>
                    </a:solidFill>
                  </a:rPr>
                  <a:t>frequency</a:t>
                </a:r>
                <a:r>
                  <a:rPr lang="zh-CN" altLang="en-US" dirty="0">
                    <a:solidFill>
                      <a:srgbClr val="FF0000"/>
                    </a:solidFill>
                  </a:rPr>
                  <a:t> </a:t>
                </a:r>
                <a:r>
                  <a:rPr lang="en-US" altLang="zh-CN" dirty="0">
                    <a:solidFill>
                      <a:srgbClr val="FF0000"/>
                    </a:solidFill>
                  </a:rPr>
                  <a:t>components</a:t>
                </a:r>
              </a:p>
              <a:p>
                <a:pPr mar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𝑓</m:t>
                          </m:r>
                        </m:e>
                      </m:d>
                      <m:r>
                        <a:rPr lang="en-US" altLang="zh-CN" b="0" i="1" dirty="0" smtClean="0">
                          <a:latin typeface="Cambria Math" panose="02040503050406030204" pitchFamily="18" charset="0"/>
                        </a:rPr>
                        <m:t>=</m:t>
                      </m:r>
                      <m:nary>
                        <m:naryPr>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m:t>
                          </m:r>
                        </m:sub>
                        <m:sup>
                          <m:r>
                            <a:rPr lang="en-US" altLang="zh-CN" b="0" i="1" dirty="0" smtClean="0">
                              <a:latin typeface="Cambria Math" panose="02040503050406030204" pitchFamily="18" charset="0"/>
                            </a:rPr>
                            <m:t>+</m:t>
                          </m:r>
                          <m:r>
                            <m:rPr>
                              <m:brk m:alnAt="23"/>
                            </m:rPr>
                            <a:rPr lang="en-US" altLang="zh-CN" i="1" dirty="0">
                              <a:latin typeface="Cambria Math" panose="02040503050406030204" pitchFamily="18" charset="0"/>
                              <a:ea typeface="Cambria Math" panose="02040503050406030204" pitchFamily="18" charset="0"/>
                            </a:rPr>
                            <m:t>∞</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𝜋</m:t>
                              </m:r>
                              <m:r>
                                <a:rPr lang="en-US" altLang="zh-CN" b="0" i="1" dirty="0" smtClean="0">
                                  <a:latin typeface="Cambria Math" panose="02040503050406030204" pitchFamily="18" charset="0"/>
                                </a:rPr>
                                <m:t>𝑖𝑓𝑡</m:t>
                              </m:r>
                            </m:sup>
                          </m:sSup>
                          <m:r>
                            <a:rPr lang="en-US" altLang="zh-CN" b="0" i="1" dirty="0" smtClean="0">
                              <a:latin typeface="Cambria Math" panose="02040503050406030204" pitchFamily="18" charset="0"/>
                            </a:rPr>
                            <m:t>𝑥</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𝑑𝑡</m:t>
                          </m:r>
                        </m:e>
                      </m:nary>
                    </m:oMath>
                  </m:oMathPara>
                </a14:m>
                <a:endParaRPr lang="en-US" altLang="zh-CN" dirty="0"/>
              </a:p>
              <a:p>
                <a:pPr lvl="0"/>
                <a:r>
                  <a:rPr lang="zh-CN" altLang="en-US" dirty="0"/>
                  <a:t> </a:t>
                </a:r>
                <a:r>
                  <a:rPr lang="en-US" altLang="zh-CN" dirty="0"/>
                  <a:t>Transform</a:t>
                </a:r>
                <a:r>
                  <a:rPr lang="zh-CN" altLang="en-US" dirty="0"/>
                  <a:t> </a:t>
                </a:r>
                <a:r>
                  <a:rPr lang="en-US" altLang="zh-CN" dirty="0"/>
                  <a:t>waveform</a:t>
                </a:r>
                <a:r>
                  <a:rPr lang="zh-CN" altLang="en-US" dirty="0"/>
                  <a:t> </a:t>
                </a:r>
                <a:r>
                  <a:rPr lang="en-US" altLang="zh-CN" dirty="0"/>
                  <a:t>into</a:t>
                </a:r>
                <a:r>
                  <a:rPr lang="zh-CN" altLang="en-US" dirty="0"/>
                  <a:t> </a:t>
                </a:r>
                <a:r>
                  <a:rPr lang="en-US" altLang="zh-CN" dirty="0"/>
                  <a:t>spectrum</a:t>
                </a:r>
              </a:p>
              <a:p>
                <a:endParaRPr lang="en-US" dirty="0"/>
              </a:p>
            </p:txBody>
          </p:sp>
        </mc:Choice>
        <mc:Fallback xmlns="">
          <p:sp>
            <p:nvSpPr>
              <p:cNvPr id="3" name="Content Placeholder 2">
                <a:extLst>
                  <a:ext uri="{FF2B5EF4-FFF2-40B4-BE49-F238E27FC236}">
                    <a16:creationId xmlns:a16="http://schemas.microsoft.com/office/drawing/2014/main" id="{7386494F-E2AF-974C-AEE0-F8635807A780}"/>
                  </a:ext>
                </a:extLst>
              </p:cNvPr>
              <p:cNvSpPr>
                <a:spLocks noGrp="1" noRot="1" noChangeAspect="1" noMove="1" noResize="1" noEditPoints="1" noAdjustHandles="1" noChangeArrowheads="1" noChangeShapeType="1" noTextEdit="1"/>
              </p:cNvSpPr>
              <p:nvPr>
                <p:ph idx="1"/>
              </p:nvPr>
            </p:nvSpPr>
            <p:spPr>
              <a:xfrm>
                <a:off x="838200" y="1825625"/>
                <a:ext cx="5412971" cy="4351338"/>
              </a:xfrm>
              <a:blipFill>
                <a:blip r:embed="rId3"/>
                <a:stretch>
                  <a:fillRect l="-1874" t="-2426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AA48A6F-263A-3746-9044-7C80492A0035}"/>
              </a:ext>
            </a:extLst>
          </p:cNvPr>
          <p:cNvSpPr txBox="1"/>
          <p:nvPr/>
        </p:nvSpPr>
        <p:spPr>
          <a:xfrm>
            <a:off x="8384361" y="230188"/>
            <a:ext cx="3485826" cy="369332"/>
          </a:xfrm>
          <a:prstGeom prst="rect">
            <a:avLst/>
          </a:prstGeom>
          <a:noFill/>
        </p:spPr>
        <p:txBody>
          <a:bodyPr wrap="none" rtlCol="0">
            <a:spAutoFit/>
          </a:bodyPr>
          <a:lstStyle/>
          <a:p>
            <a:pPr algn="r"/>
            <a:r>
              <a:rPr lang="en-US" altLang="zh-CN" dirty="0"/>
              <a:t>1.</a:t>
            </a:r>
            <a:r>
              <a:rPr lang="zh-CN" altLang="en-US" dirty="0"/>
              <a:t> </a:t>
            </a:r>
            <a:r>
              <a:rPr lang="en-US" dirty="0"/>
              <a:t>S</a:t>
            </a:r>
            <a:r>
              <a:rPr lang="en-US" altLang="zh-CN" dirty="0"/>
              <a:t>ignal</a:t>
            </a:r>
            <a:r>
              <a:rPr lang="zh-CN" altLang="en-US" dirty="0"/>
              <a:t> </a:t>
            </a:r>
            <a:r>
              <a:rPr lang="en-US" altLang="zh-CN" dirty="0"/>
              <a:t>Processing</a:t>
            </a:r>
            <a:r>
              <a:rPr lang="zh-CN" altLang="en-US" dirty="0"/>
              <a:t> </a:t>
            </a:r>
            <a:r>
              <a:rPr lang="en-US" altLang="zh-CN" dirty="0"/>
              <a:t>Prerequisites</a:t>
            </a:r>
            <a:endParaRPr lang="en-US" dirty="0"/>
          </a:p>
        </p:txBody>
      </p:sp>
      <p:grpSp>
        <p:nvGrpSpPr>
          <p:cNvPr id="13" name="Group 12">
            <a:extLst>
              <a:ext uri="{FF2B5EF4-FFF2-40B4-BE49-F238E27FC236}">
                <a16:creationId xmlns:a16="http://schemas.microsoft.com/office/drawing/2014/main" id="{3E66CEAA-C6C9-BE44-B465-EB7AF1EAA368}"/>
              </a:ext>
            </a:extLst>
          </p:cNvPr>
          <p:cNvGrpSpPr/>
          <p:nvPr/>
        </p:nvGrpSpPr>
        <p:grpSpPr>
          <a:xfrm>
            <a:off x="6096000" y="2118461"/>
            <a:ext cx="5020887" cy="3765665"/>
            <a:chOff x="6096000" y="2118461"/>
            <a:chExt cx="5020887" cy="3765665"/>
          </a:xfrm>
        </p:grpSpPr>
        <p:pic>
          <p:nvPicPr>
            <p:cNvPr id="8" name="Picture 7">
              <a:extLst>
                <a:ext uri="{FF2B5EF4-FFF2-40B4-BE49-F238E27FC236}">
                  <a16:creationId xmlns:a16="http://schemas.microsoft.com/office/drawing/2014/main" id="{BC2207E2-0F2E-3C40-A18F-FCFB9B6980CE}"/>
                </a:ext>
              </a:extLst>
            </p:cNvPr>
            <p:cNvPicPr>
              <a:picLocks noChangeAspect="1"/>
            </p:cNvPicPr>
            <p:nvPr/>
          </p:nvPicPr>
          <p:blipFill>
            <a:blip r:embed="rId4"/>
            <a:stretch>
              <a:fillRect/>
            </a:stretch>
          </p:blipFill>
          <p:spPr>
            <a:xfrm>
              <a:off x="6096000" y="2118461"/>
              <a:ext cx="5020887" cy="376566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A845AE-4B4C-AF4C-95A5-2FCE02CEB725}"/>
                    </a:ext>
                  </a:extLst>
                </p:cNvPr>
                <p:cNvSpPr txBox="1"/>
                <p:nvPr/>
              </p:nvSpPr>
              <p:spPr>
                <a:xfrm>
                  <a:off x="6434051" y="2610196"/>
                  <a:ext cx="6557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25A845AE-4B4C-AF4C-95A5-2FCE02CEB725}"/>
                    </a:ext>
                  </a:extLst>
                </p:cNvPr>
                <p:cNvSpPr txBox="1">
                  <a:spLocks noRot="1" noChangeAspect="1" noMove="1" noResize="1" noEditPoints="1" noAdjustHandles="1" noChangeArrowheads="1" noChangeShapeType="1" noTextEdit="1"/>
                </p:cNvSpPr>
                <p:nvPr/>
              </p:nvSpPr>
              <p:spPr>
                <a:xfrm>
                  <a:off x="6434051" y="2610196"/>
                  <a:ext cx="655757"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E529CC3-4B02-154F-BE54-6E97CBEFB939}"/>
                    </a:ext>
                  </a:extLst>
                </p:cNvPr>
                <p:cNvSpPr txBox="1"/>
                <p:nvPr/>
              </p:nvSpPr>
              <p:spPr>
                <a:xfrm>
                  <a:off x="8775469" y="2610196"/>
                  <a:ext cx="7434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4E529CC3-4B02-154F-BE54-6E97CBEFB939}"/>
                    </a:ext>
                  </a:extLst>
                </p:cNvPr>
                <p:cNvSpPr txBox="1">
                  <a:spLocks noRot="1" noChangeAspect="1" noMove="1" noResize="1" noEditPoints="1" noAdjustHandles="1" noChangeArrowheads="1" noChangeShapeType="1" noTextEdit="1"/>
                </p:cNvSpPr>
                <p:nvPr/>
              </p:nvSpPr>
              <p:spPr>
                <a:xfrm>
                  <a:off x="8775469" y="2610196"/>
                  <a:ext cx="743409"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BCFDB2-810E-6544-BBE7-6C6212F5B953}"/>
                    </a:ext>
                  </a:extLst>
                </p:cNvPr>
                <p:cNvSpPr txBox="1"/>
                <p:nvPr/>
              </p:nvSpPr>
              <p:spPr>
                <a:xfrm>
                  <a:off x="6434051" y="4247161"/>
                  <a:ext cx="659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D3BCFDB2-810E-6544-BBE7-6C6212F5B953}"/>
                    </a:ext>
                  </a:extLst>
                </p:cNvPr>
                <p:cNvSpPr txBox="1">
                  <a:spLocks noRot="1" noChangeAspect="1" noMove="1" noResize="1" noEditPoints="1" noAdjustHandles="1" noChangeArrowheads="1" noChangeShapeType="1" noTextEdit="1"/>
                </p:cNvSpPr>
                <p:nvPr/>
              </p:nvSpPr>
              <p:spPr>
                <a:xfrm>
                  <a:off x="6434051" y="4247161"/>
                  <a:ext cx="659155"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B40F17-5335-344B-B31D-0B5CC72ECD2F}"/>
                    </a:ext>
                  </a:extLst>
                </p:cNvPr>
                <p:cNvSpPr txBox="1"/>
                <p:nvPr/>
              </p:nvSpPr>
              <p:spPr>
                <a:xfrm>
                  <a:off x="8733342" y="4247161"/>
                  <a:ext cx="7468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3EB40F17-5335-344B-B31D-0B5CC72ECD2F}"/>
                    </a:ext>
                  </a:extLst>
                </p:cNvPr>
                <p:cNvSpPr txBox="1">
                  <a:spLocks noRot="1" noChangeAspect="1" noMove="1" noResize="1" noEditPoints="1" noAdjustHandles="1" noChangeArrowheads="1" noChangeShapeType="1" noTextEdit="1"/>
                </p:cNvSpPr>
                <p:nvPr/>
              </p:nvSpPr>
              <p:spPr>
                <a:xfrm>
                  <a:off x="8733342" y="4247161"/>
                  <a:ext cx="746808" cy="369332"/>
                </a:xfrm>
                <a:prstGeom prst="rect">
                  <a:avLst/>
                </a:prstGeom>
                <a:blipFill>
                  <a:blip r:embed="rId8"/>
                  <a:stretch>
                    <a:fillRect b="-16129"/>
                  </a:stretch>
                </a:blipFill>
              </p:spPr>
              <p:txBody>
                <a:bodyPr/>
                <a:lstStyle/>
                <a:p>
                  <a:r>
                    <a:rPr lang="en-US">
                      <a:noFill/>
                    </a:rPr>
                    <a:t> </a:t>
                  </a:r>
                </a:p>
              </p:txBody>
            </p:sp>
          </mc:Fallback>
        </mc:AlternateContent>
      </p:grpSp>
    </p:spTree>
    <p:extLst>
      <p:ext uri="{BB962C8B-B14F-4D97-AF65-F5344CB8AC3E}">
        <p14:creationId xmlns:p14="http://schemas.microsoft.com/office/powerpoint/2010/main" val="3724021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A531-5BAD-254C-8A86-B99FAB1F2885}"/>
              </a:ext>
            </a:extLst>
          </p:cNvPr>
          <p:cNvSpPr>
            <a:spLocks noGrp="1"/>
          </p:cNvSpPr>
          <p:nvPr>
            <p:ph type="title"/>
          </p:nvPr>
        </p:nvSpPr>
        <p:spPr/>
        <p:txBody>
          <a:bodyPr/>
          <a:lstStyle/>
          <a:p>
            <a:r>
              <a:rPr lang="en-US" dirty="0"/>
              <a:t>Patch/Tile-Based Sampling </a:t>
            </a:r>
          </a:p>
        </p:txBody>
      </p:sp>
      <p:sp>
        <p:nvSpPr>
          <p:cNvPr id="3" name="Content Placeholder 2">
            <a:extLst>
              <a:ext uri="{FF2B5EF4-FFF2-40B4-BE49-F238E27FC236}">
                <a16:creationId xmlns:a16="http://schemas.microsoft.com/office/drawing/2014/main" id="{88148AC4-1504-A641-AB52-7B97407EB31D}"/>
              </a:ext>
            </a:extLst>
          </p:cNvPr>
          <p:cNvSpPr>
            <a:spLocks noGrp="1"/>
          </p:cNvSpPr>
          <p:nvPr>
            <p:ph idx="1"/>
          </p:nvPr>
        </p:nvSpPr>
        <p:spPr/>
        <p:txBody>
          <a:bodyPr/>
          <a:lstStyle/>
          <a:p>
            <a:r>
              <a:rPr lang="en-US" altLang="zh-CN" dirty="0"/>
              <a:t>One</a:t>
            </a:r>
            <a:r>
              <a:rPr lang="zh-CN" altLang="en-US" dirty="0"/>
              <a:t> </a:t>
            </a:r>
            <a:r>
              <a:rPr lang="en-US" altLang="zh-CN" dirty="0"/>
              <a:t>or</a:t>
            </a:r>
            <a:r>
              <a:rPr lang="zh-CN" altLang="en-US" dirty="0"/>
              <a:t> </a:t>
            </a:r>
            <a:r>
              <a:rPr lang="en-US" altLang="zh-CN" dirty="0"/>
              <a:t>more</a:t>
            </a:r>
            <a:r>
              <a:rPr lang="zh-CN" altLang="en-US" dirty="0"/>
              <a:t> </a:t>
            </a:r>
            <a:r>
              <a:rPr lang="en-US" altLang="zh-CN" dirty="0"/>
              <a:t>tiles</a:t>
            </a:r>
            <a:r>
              <a:rPr lang="zh-CN" altLang="en-US" dirty="0"/>
              <a:t> </a:t>
            </a:r>
            <a:r>
              <a:rPr lang="en-US" altLang="zh-CN" dirty="0"/>
              <a:t>are</a:t>
            </a:r>
            <a:r>
              <a:rPr lang="zh-CN" altLang="en-US" dirty="0"/>
              <a:t> </a:t>
            </a:r>
            <a:r>
              <a:rPr lang="en-US" altLang="zh-CN" dirty="0"/>
              <a:t>pre-computed</a:t>
            </a:r>
            <a:r>
              <a:rPr lang="zh-CN" altLang="en-US" dirty="0"/>
              <a:t> </a:t>
            </a:r>
            <a:r>
              <a:rPr lang="en-US" altLang="zh-CN" dirty="0"/>
              <a:t>and</a:t>
            </a:r>
            <a:r>
              <a:rPr lang="zh-CN" altLang="en-US" dirty="0"/>
              <a:t> </a:t>
            </a:r>
            <a:r>
              <a:rPr lang="en-US" altLang="zh-CN" dirty="0"/>
              <a:t>then</a:t>
            </a:r>
            <a:r>
              <a:rPr lang="zh-CN" altLang="en-US" dirty="0"/>
              <a:t> </a:t>
            </a:r>
            <a:r>
              <a:rPr lang="en-US" altLang="zh-CN" dirty="0"/>
              <a:t>placed</a:t>
            </a:r>
            <a:r>
              <a:rPr lang="zh-CN" altLang="en-US" dirty="0"/>
              <a:t> </a:t>
            </a:r>
            <a:r>
              <a:rPr lang="en-US" altLang="zh-CN" dirty="0"/>
              <a:t>next</a:t>
            </a:r>
            <a:r>
              <a:rPr lang="zh-CN" altLang="en-US" dirty="0"/>
              <a:t> </a:t>
            </a:r>
            <a:r>
              <a:rPr lang="en-US" altLang="zh-CN" dirty="0"/>
              <a:t>to</a:t>
            </a:r>
            <a:r>
              <a:rPr lang="zh-CN" altLang="en-US" dirty="0"/>
              <a:t> </a:t>
            </a:r>
            <a:r>
              <a:rPr lang="en-US" altLang="zh-CN" dirty="0"/>
              <a:t>each</a:t>
            </a:r>
            <a:r>
              <a:rPr lang="zh-CN" altLang="en-US" dirty="0"/>
              <a:t> </a:t>
            </a:r>
            <a:r>
              <a:rPr lang="en-US" altLang="zh-CN" dirty="0"/>
              <a:t>other</a:t>
            </a:r>
            <a:r>
              <a:rPr lang="zh-CN" altLang="en-US" dirty="0"/>
              <a:t> </a:t>
            </a:r>
            <a:r>
              <a:rPr lang="en-US" altLang="zh-CN" dirty="0"/>
              <a:t>to</a:t>
            </a:r>
            <a:r>
              <a:rPr lang="zh-CN" altLang="en-US" dirty="0"/>
              <a:t> </a:t>
            </a:r>
            <a:r>
              <a:rPr lang="en-US" altLang="zh-CN" dirty="0"/>
              <a:t>form</a:t>
            </a:r>
            <a:r>
              <a:rPr lang="zh-CN" altLang="en-US" dirty="0"/>
              <a:t> </a:t>
            </a:r>
            <a:r>
              <a:rPr lang="en-US" altLang="zh-CN" dirty="0"/>
              <a:t>point</a:t>
            </a:r>
            <a:r>
              <a:rPr lang="zh-CN" altLang="en-US" dirty="0"/>
              <a:t> </a:t>
            </a:r>
            <a:r>
              <a:rPr lang="en-US" altLang="zh-CN" dirty="0"/>
              <a:t>sets</a:t>
            </a:r>
            <a:r>
              <a:rPr lang="zh-CN" altLang="en-US" dirty="0"/>
              <a:t> </a:t>
            </a:r>
            <a:r>
              <a:rPr lang="en-US" altLang="zh-CN" dirty="0"/>
              <a:t>of</a:t>
            </a:r>
            <a:r>
              <a:rPr lang="zh-CN" altLang="en-US" dirty="0"/>
              <a:t> </a:t>
            </a:r>
            <a:r>
              <a:rPr lang="en-US" altLang="zh-CN" dirty="0"/>
              <a:t>arbitrary</a:t>
            </a:r>
            <a:r>
              <a:rPr lang="zh-CN" altLang="en-US" dirty="0"/>
              <a:t> </a:t>
            </a:r>
            <a:r>
              <a:rPr lang="en-US" altLang="zh-CN" dirty="0"/>
              <a:t>sizes</a:t>
            </a:r>
          </a:p>
          <a:p>
            <a:r>
              <a:rPr lang="en-US" altLang="zh-CN" dirty="0"/>
              <a:t>For</a:t>
            </a:r>
            <a:r>
              <a:rPr lang="zh-CN" altLang="en-US" dirty="0"/>
              <a:t> </a:t>
            </a:r>
            <a:r>
              <a:rPr lang="en-US" altLang="zh-CN" dirty="0"/>
              <a:t>example,</a:t>
            </a:r>
            <a:r>
              <a:rPr lang="zh-CN" altLang="en-US" dirty="0"/>
              <a:t> </a:t>
            </a:r>
            <a:r>
              <a:rPr lang="en-US" altLang="zh-CN" dirty="0"/>
              <a:t>use</a:t>
            </a:r>
            <a:r>
              <a:rPr lang="zh-CN" altLang="en-US" dirty="0"/>
              <a:t> </a:t>
            </a:r>
            <a:r>
              <a:rPr lang="en-US" altLang="zh-CN" dirty="0"/>
              <a:t>Wang</a:t>
            </a:r>
            <a:r>
              <a:rPr lang="zh-CN" altLang="en-US" dirty="0"/>
              <a:t> </a:t>
            </a:r>
            <a:r>
              <a:rPr lang="en-US" altLang="zh-CN" dirty="0"/>
              <a:t>tiles</a:t>
            </a:r>
          </a:p>
          <a:p>
            <a:endParaRPr lang="en-US" dirty="0"/>
          </a:p>
        </p:txBody>
      </p:sp>
      <p:sp>
        <p:nvSpPr>
          <p:cNvPr id="4" name="TextBox 3">
            <a:extLst>
              <a:ext uri="{FF2B5EF4-FFF2-40B4-BE49-F238E27FC236}">
                <a16:creationId xmlns:a16="http://schemas.microsoft.com/office/drawing/2014/main" id="{6E4CA343-CEE4-B34D-9ECA-C760C1A7E21E}"/>
              </a:ext>
            </a:extLst>
          </p:cNvPr>
          <p:cNvSpPr txBox="1"/>
          <p:nvPr/>
        </p:nvSpPr>
        <p:spPr>
          <a:xfrm>
            <a:off x="7605686" y="230188"/>
            <a:ext cx="4264501" cy="369332"/>
          </a:xfrm>
          <a:prstGeom prst="rect">
            <a:avLst/>
          </a:prstGeom>
          <a:noFill/>
        </p:spPr>
        <p:txBody>
          <a:bodyPr wrap="none" rtlCol="0">
            <a:spAutoFit/>
          </a:bodyPr>
          <a:lstStyle/>
          <a:p>
            <a:pPr algn="r"/>
            <a:r>
              <a:rPr lang="en-US" altLang="zh-CN" dirty="0"/>
              <a:t>3.</a:t>
            </a:r>
            <a:r>
              <a:rPr lang="zh-CN" altLang="en-US" dirty="0"/>
              <a:t> </a:t>
            </a:r>
            <a:r>
              <a:rPr lang="en-US" altLang="zh-CN" dirty="0"/>
              <a:t>Different</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 </a:t>
            </a:r>
            <a:r>
              <a:rPr lang="en-US" altLang="zh-CN" dirty="0"/>
              <a:t>Methods</a:t>
            </a:r>
            <a:endParaRPr lang="en-US" dirty="0"/>
          </a:p>
        </p:txBody>
      </p:sp>
      <p:pic>
        <p:nvPicPr>
          <p:cNvPr id="5" name="Picture 4">
            <a:extLst>
              <a:ext uri="{FF2B5EF4-FFF2-40B4-BE49-F238E27FC236}">
                <a16:creationId xmlns:a16="http://schemas.microsoft.com/office/drawing/2014/main" id="{6495269A-4237-5A4D-AF5C-B8D0AAD1ACD5}"/>
              </a:ext>
            </a:extLst>
          </p:cNvPr>
          <p:cNvPicPr>
            <a:picLocks noChangeAspect="1"/>
          </p:cNvPicPr>
          <p:nvPr/>
        </p:nvPicPr>
        <p:blipFill>
          <a:blip r:embed="rId3"/>
          <a:stretch>
            <a:fillRect/>
          </a:stretch>
        </p:blipFill>
        <p:spPr>
          <a:xfrm>
            <a:off x="1806171" y="3855575"/>
            <a:ext cx="2794000" cy="2120900"/>
          </a:xfrm>
          <a:prstGeom prst="rect">
            <a:avLst/>
          </a:prstGeom>
        </p:spPr>
      </p:pic>
      <p:pic>
        <p:nvPicPr>
          <p:cNvPr id="6" name="Picture 5">
            <a:extLst>
              <a:ext uri="{FF2B5EF4-FFF2-40B4-BE49-F238E27FC236}">
                <a16:creationId xmlns:a16="http://schemas.microsoft.com/office/drawing/2014/main" id="{5C940026-5116-6C4F-B693-DCEA407B465A}"/>
              </a:ext>
            </a:extLst>
          </p:cNvPr>
          <p:cNvPicPr>
            <a:picLocks noChangeAspect="1"/>
          </p:cNvPicPr>
          <p:nvPr/>
        </p:nvPicPr>
        <p:blipFill>
          <a:blip r:embed="rId4"/>
          <a:stretch>
            <a:fillRect/>
          </a:stretch>
        </p:blipFill>
        <p:spPr>
          <a:xfrm>
            <a:off x="6930968" y="3210993"/>
            <a:ext cx="3410065" cy="3410065"/>
          </a:xfrm>
          <a:prstGeom prst="rect">
            <a:avLst/>
          </a:prstGeom>
        </p:spPr>
      </p:pic>
      <p:sp>
        <p:nvSpPr>
          <p:cNvPr id="7" name="Right Arrow 6">
            <a:extLst>
              <a:ext uri="{FF2B5EF4-FFF2-40B4-BE49-F238E27FC236}">
                <a16:creationId xmlns:a16="http://schemas.microsoft.com/office/drawing/2014/main" id="{B5E2D5E0-B066-FA44-AB44-1C39CEE682BB}"/>
              </a:ext>
            </a:extLst>
          </p:cNvPr>
          <p:cNvSpPr/>
          <p:nvPr/>
        </p:nvSpPr>
        <p:spPr>
          <a:xfrm>
            <a:off x="4871258" y="4522123"/>
            <a:ext cx="1878677" cy="615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900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D68DB-8C98-AB4E-BB17-E6F3C08B5B2F}"/>
              </a:ext>
            </a:extLst>
          </p:cNvPr>
          <p:cNvSpPr>
            <a:spLocks noGrp="1"/>
          </p:cNvSpPr>
          <p:nvPr>
            <p:ph type="title"/>
          </p:nvPr>
        </p:nvSpPr>
        <p:spPr/>
        <p:txBody>
          <a:bodyPr/>
          <a:lstStyle/>
          <a:p>
            <a:r>
              <a:rPr lang="en-US" altLang="zh-CN" dirty="0"/>
              <a:t>Patch/Tile</a:t>
            </a:r>
            <a:r>
              <a:rPr lang="zh-CN" altLang="en-US" dirty="0"/>
              <a:t> </a:t>
            </a:r>
            <a:r>
              <a:rPr lang="en-US" altLang="zh-CN" dirty="0"/>
              <a:t>Based</a:t>
            </a:r>
            <a:r>
              <a:rPr lang="zh-CN" altLang="en-US" dirty="0"/>
              <a:t> </a:t>
            </a:r>
            <a:r>
              <a:rPr lang="en-US" altLang="zh-CN" dirty="0"/>
              <a:t>Sampling</a:t>
            </a:r>
            <a:r>
              <a:rPr lang="zh-CN" altLang="en-US" dirty="0"/>
              <a:t> </a:t>
            </a:r>
            <a:r>
              <a:rPr lang="en-US" altLang="zh-CN" dirty="0"/>
              <a:t>(Wang</a:t>
            </a:r>
            <a:r>
              <a:rPr lang="zh-CN" altLang="en-US" dirty="0"/>
              <a:t> </a:t>
            </a:r>
            <a:r>
              <a:rPr lang="en-US" altLang="zh-CN" dirty="0"/>
              <a:t>Tile)</a:t>
            </a:r>
            <a:endParaRPr lang="en-US" dirty="0"/>
          </a:p>
        </p:txBody>
      </p:sp>
      <p:sp>
        <p:nvSpPr>
          <p:cNvPr id="3" name="Content Placeholder 2">
            <a:extLst>
              <a:ext uri="{FF2B5EF4-FFF2-40B4-BE49-F238E27FC236}">
                <a16:creationId xmlns:a16="http://schemas.microsoft.com/office/drawing/2014/main" id="{9B0B6A3C-4ABE-E74A-AB84-7EB67BB959E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B1C5980-130C-ED46-8AA5-392CF1FEE9D7}"/>
              </a:ext>
            </a:extLst>
          </p:cNvPr>
          <p:cNvPicPr>
            <a:picLocks noChangeAspect="1"/>
          </p:cNvPicPr>
          <p:nvPr/>
        </p:nvPicPr>
        <p:blipFill>
          <a:blip r:embed="rId3"/>
          <a:stretch>
            <a:fillRect/>
          </a:stretch>
        </p:blipFill>
        <p:spPr>
          <a:xfrm>
            <a:off x="0" y="1825625"/>
            <a:ext cx="12192000" cy="4465335"/>
          </a:xfrm>
          <a:prstGeom prst="rect">
            <a:avLst/>
          </a:prstGeom>
        </p:spPr>
      </p:pic>
      <p:sp>
        <p:nvSpPr>
          <p:cNvPr id="5" name="TextBox 4">
            <a:extLst>
              <a:ext uri="{FF2B5EF4-FFF2-40B4-BE49-F238E27FC236}">
                <a16:creationId xmlns:a16="http://schemas.microsoft.com/office/drawing/2014/main" id="{A8F695A2-D698-CE4F-971A-4CAE80CAA9A4}"/>
              </a:ext>
            </a:extLst>
          </p:cNvPr>
          <p:cNvSpPr txBox="1"/>
          <p:nvPr/>
        </p:nvSpPr>
        <p:spPr>
          <a:xfrm>
            <a:off x="7605686" y="230188"/>
            <a:ext cx="4264501" cy="369332"/>
          </a:xfrm>
          <a:prstGeom prst="rect">
            <a:avLst/>
          </a:prstGeom>
          <a:noFill/>
        </p:spPr>
        <p:txBody>
          <a:bodyPr wrap="none" rtlCol="0">
            <a:spAutoFit/>
          </a:bodyPr>
          <a:lstStyle/>
          <a:p>
            <a:pPr algn="r"/>
            <a:r>
              <a:rPr lang="en-US" altLang="zh-CN" dirty="0"/>
              <a:t>3.</a:t>
            </a:r>
            <a:r>
              <a:rPr lang="zh-CN" altLang="en-US" dirty="0"/>
              <a:t> </a:t>
            </a:r>
            <a:r>
              <a:rPr lang="en-US" altLang="zh-CN" dirty="0"/>
              <a:t>Different</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 </a:t>
            </a:r>
            <a:r>
              <a:rPr lang="en-US" altLang="zh-CN" dirty="0"/>
              <a:t>Methods</a:t>
            </a:r>
            <a:endParaRPr lang="en-US" dirty="0"/>
          </a:p>
        </p:txBody>
      </p:sp>
    </p:spTree>
    <p:extLst>
      <p:ext uri="{BB962C8B-B14F-4D97-AF65-F5344CB8AC3E}">
        <p14:creationId xmlns:p14="http://schemas.microsoft.com/office/powerpoint/2010/main" val="2718679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A265-3E0C-A14E-90E4-1D383F7E9B2E}"/>
              </a:ext>
            </a:extLst>
          </p:cNvPr>
          <p:cNvSpPr>
            <a:spLocks noGrp="1"/>
          </p:cNvSpPr>
          <p:nvPr>
            <p:ph type="title"/>
          </p:nvPr>
        </p:nvSpPr>
        <p:spPr/>
        <p:txBody>
          <a:bodyPr/>
          <a:lstStyle/>
          <a:p>
            <a:r>
              <a:rPr lang="en-US" altLang="zh-CN" dirty="0"/>
              <a:t>Summarizing</a:t>
            </a:r>
            <a:r>
              <a:rPr lang="zh-CN" altLang="en-US" dirty="0"/>
              <a:t> </a:t>
            </a:r>
            <a:r>
              <a:rPr lang="en-US" altLang="zh-CN" dirty="0"/>
              <a:t>These</a:t>
            </a:r>
            <a:r>
              <a:rPr lang="zh-CN" altLang="en-US" dirty="0"/>
              <a:t> </a:t>
            </a:r>
            <a:r>
              <a:rPr lang="en-US" altLang="zh-CN" dirty="0"/>
              <a:t>Sampling</a:t>
            </a:r>
            <a:r>
              <a:rPr lang="zh-CN" altLang="en-US" dirty="0"/>
              <a:t> </a:t>
            </a:r>
            <a:r>
              <a:rPr lang="en-US" altLang="zh-CN" dirty="0"/>
              <a:t>Methods</a:t>
            </a:r>
            <a:endParaRPr lang="en-US" dirty="0"/>
          </a:p>
        </p:txBody>
      </p:sp>
      <p:sp>
        <p:nvSpPr>
          <p:cNvPr id="3" name="Content Placeholder 2">
            <a:extLst>
              <a:ext uri="{FF2B5EF4-FFF2-40B4-BE49-F238E27FC236}">
                <a16:creationId xmlns:a16="http://schemas.microsoft.com/office/drawing/2014/main" id="{3D6E5A5D-9E96-2E4E-8EAF-6F6DEC3349D3}"/>
              </a:ext>
            </a:extLst>
          </p:cNvPr>
          <p:cNvSpPr>
            <a:spLocks noGrp="1"/>
          </p:cNvSpPr>
          <p:nvPr>
            <p:ph idx="1"/>
          </p:nvPr>
        </p:nvSpPr>
        <p:spPr/>
        <p:txBody>
          <a:bodyPr>
            <a:normAutofit lnSpcReduction="10000"/>
          </a:bodyPr>
          <a:lstStyle/>
          <a:p>
            <a:r>
              <a:rPr lang="en-US" altLang="zh-CN" dirty="0"/>
              <a:t>Poisson-Disk</a:t>
            </a:r>
            <a:r>
              <a:rPr lang="zh-CN" altLang="en-US" dirty="0"/>
              <a:t> </a:t>
            </a:r>
            <a:r>
              <a:rPr lang="en-US" altLang="zh-CN" dirty="0"/>
              <a:t>Sampling</a:t>
            </a:r>
          </a:p>
          <a:p>
            <a:pPr lvl="1"/>
            <a:r>
              <a:rPr lang="en-US" altLang="zh-CN" dirty="0"/>
              <a:t>Can</a:t>
            </a:r>
            <a:r>
              <a:rPr lang="zh-CN" altLang="en-US" dirty="0"/>
              <a:t> </a:t>
            </a:r>
            <a:r>
              <a:rPr lang="en-US" altLang="zh-CN" dirty="0"/>
              <a:t>specify</a:t>
            </a:r>
            <a:r>
              <a:rPr lang="zh-CN" altLang="en-US" dirty="0"/>
              <a:t> </a:t>
            </a:r>
            <a:r>
              <a:rPr lang="en-US" altLang="zh-CN" dirty="0">
                <a:solidFill>
                  <a:srgbClr val="FF0000"/>
                </a:solidFill>
              </a:rPr>
              <a:t>point</a:t>
            </a:r>
            <a:r>
              <a:rPr lang="zh-CN" altLang="en-US" dirty="0">
                <a:solidFill>
                  <a:srgbClr val="FF0000"/>
                </a:solidFill>
              </a:rPr>
              <a:t> </a:t>
            </a:r>
            <a:r>
              <a:rPr lang="en-US" altLang="zh-CN" dirty="0">
                <a:solidFill>
                  <a:srgbClr val="FF0000"/>
                </a:solidFill>
              </a:rPr>
              <a:t>density</a:t>
            </a:r>
          </a:p>
          <a:p>
            <a:pPr lvl="1"/>
            <a:r>
              <a:rPr lang="en-US" altLang="zh-CN" dirty="0"/>
              <a:t>Extensively</a:t>
            </a:r>
            <a:r>
              <a:rPr lang="zh-CN" altLang="en-US" dirty="0"/>
              <a:t> </a:t>
            </a:r>
            <a:r>
              <a:rPr lang="en-US" altLang="zh-CN" dirty="0"/>
              <a:t>studied</a:t>
            </a:r>
            <a:r>
              <a:rPr lang="zh-CN" altLang="en-US" dirty="0"/>
              <a:t> </a:t>
            </a:r>
            <a:r>
              <a:rPr lang="en-US" altLang="zh-CN" dirty="0"/>
              <a:t>and</a:t>
            </a:r>
            <a:r>
              <a:rPr lang="zh-CN" altLang="en-US" dirty="0"/>
              <a:t> </a:t>
            </a:r>
            <a:r>
              <a:rPr lang="en-US" altLang="zh-CN" dirty="0"/>
              <a:t>many</a:t>
            </a:r>
            <a:r>
              <a:rPr lang="zh-CN" altLang="en-US" dirty="0"/>
              <a:t> </a:t>
            </a:r>
            <a:r>
              <a:rPr lang="en-US" altLang="zh-CN" dirty="0"/>
              <a:t>methods</a:t>
            </a:r>
            <a:r>
              <a:rPr lang="zh-CN" altLang="en-US" dirty="0"/>
              <a:t> </a:t>
            </a:r>
            <a:r>
              <a:rPr lang="en-US" altLang="zh-CN" dirty="0"/>
              <a:t>of</a:t>
            </a:r>
            <a:r>
              <a:rPr lang="zh-CN" altLang="en-US" dirty="0"/>
              <a:t> </a:t>
            </a:r>
            <a:r>
              <a:rPr lang="en-US" altLang="zh-CN" dirty="0"/>
              <a:t>different</a:t>
            </a:r>
            <a:r>
              <a:rPr lang="zh-CN" altLang="en-US" dirty="0"/>
              <a:t> </a:t>
            </a:r>
            <a:r>
              <a:rPr lang="en-US" altLang="zh-CN" dirty="0"/>
              <a:t>quality</a:t>
            </a:r>
            <a:r>
              <a:rPr lang="zh-CN" altLang="en-US" dirty="0"/>
              <a:t> </a:t>
            </a:r>
            <a:r>
              <a:rPr lang="en-US" altLang="zh-CN" dirty="0"/>
              <a:t>and</a:t>
            </a:r>
            <a:r>
              <a:rPr lang="zh-CN" altLang="en-US" dirty="0"/>
              <a:t> </a:t>
            </a:r>
            <a:r>
              <a:rPr lang="en-US" altLang="zh-CN" dirty="0"/>
              <a:t>speed</a:t>
            </a:r>
          </a:p>
          <a:p>
            <a:r>
              <a:rPr lang="en-US" altLang="zh-CN" dirty="0"/>
              <a:t>Relaxation</a:t>
            </a:r>
            <a:r>
              <a:rPr lang="zh-CN" altLang="en-US" dirty="0"/>
              <a:t> </a:t>
            </a:r>
            <a:r>
              <a:rPr lang="en-US" altLang="zh-CN" dirty="0"/>
              <a:t>Based</a:t>
            </a:r>
            <a:r>
              <a:rPr lang="zh-CN" altLang="en-US" dirty="0"/>
              <a:t> </a:t>
            </a:r>
            <a:r>
              <a:rPr lang="en-US" altLang="zh-CN" dirty="0"/>
              <a:t>Sampling</a:t>
            </a:r>
          </a:p>
          <a:p>
            <a:pPr lvl="1"/>
            <a:r>
              <a:rPr lang="en-US" altLang="zh-CN" dirty="0"/>
              <a:t>Can</a:t>
            </a:r>
            <a:r>
              <a:rPr lang="zh-CN" altLang="en-US" dirty="0"/>
              <a:t> </a:t>
            </a:r>
            <a:r>
              <a:rPr lang="en-US" altLang="zh-CN" dirty="0"/>
              <a:t>specify</a:t>
            </a:r>
            <a:r>
              <a:rPr lang="zh-CN" altLang="en-US" dirty="0"/>
              <a:t> </a:t>
            </a:r>
            <a:r>
              <a:rPr lang="en-US" altLang="zh-CN" dirty="0">
                <a:solidFill>
                  <a:srgbClr val="FF0000"/>
                </a:solidFill>
              </a:rPr>
              <a:t>number</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points</a:t>
            </a:r>
          </a:p>
          <a:p>
            <a:pPr lvl="1"/>
            <a:r>
              <a:rPr lang="en-US" altLang="zh-CN" dirty="0"/>
              <a:t>Slow</a:t>
            </a:r>
            <a:r>
              <a:rPr lang="zh-CN" altLang="en-US" dirty="0"/>
              <a:t> </a:t>
            </a:r>
            <a:r>
              <a:rPr lang="en-US" altLang="zh-CN" dirty="0"/>
              <a:t>but</a:t>
            </a:r>
            <a:r>
              <a:rPr lang="zh-CN" altLang="en-US" dirty="0"/>
              <a:t> </a:t>
            </a:r>
            <a:r>
              <a:rPr lang="en-US" altLang="zh-CN" dirty="0"/>
              <a:t>good</a:t>
            </a:r>
            <a:r>
              <a:rPr lang="zh-CN" altLang="en-US" dirty="0"/>
              <a:t> </a:t>
            </a:r>
            <a:r>
              <a:rPr lang="en-US" altLang="zh-CN" dirty="0"/>
              <a:t>quality</a:t>
            </a:r>
          </a:p>
          <a:p>
            <a:pPr lvl="0"/>
            <a:r>
              <a:rPr lang="en-US" altLang="zh-CN" dirty="0">
                <a:solidFill>
                  <a:prstClr val="black"/>
                </a:solidFill>
              </a:rPr>
              <a:t>Patch/Tile</a:t>
            </a:r>
            <a:r>
              <a:rPr lang="zh-CN" altLang="en-US" dirty="0">
                <a:solidFill>
                  <a:prstClr val="black"/>
                </a:solidFill>
              </a:rPr>
              <a:t> </a:t>
            </a:r>
            <a:r>
              <a:rPr lang="en-US" altLang="zh-CN" dirty="0">
                <a:solidFill>
                  <a:prstClr val="black"/>
                </a:solidFill>
              </a:rPr>
              <a:t>Based</a:t>
            </a:r>
            <a:r>
              <a:rPr lang="zh-CN" altLang="en-US" dirty="0">
                <a:solidFill>
                  <a:prstClr val="black"/>
                </a:solidFill>
              </a:rPr>
              <a:t> </a:t>
            </a:r>
            <a:r>
              <a:rPr lang="en-US" altLang="zh-CN" dirty="0">
                <a:solidFill>
                  <a:prstClr val="black"/>
                </a:solidFill>
              </a:rPr>
              <a:t>Sampling</a:t>
            </a:r>
          </a:p>
          <a:p>
            <a:pPr lvl="1"/>
            <a:r>
              <a:rPr lang="en-US" altLang="zh-CN" dirty="0"/>
              <a:t>Fast,</a:t>
            </a:r>
            <a:r>
              <a:rPr lang="zh-CN" altLang="en-US" dirty="0"/>
              <a:t> </a:t>
            </a:r>
            <a:r>
              <a:rPr lang="en-US" altLang="zh-CN" dirty="0"/>
              <a:t>can</a:t>
            </a:r>
            <a:r>
              <a:rPr lang="zh-CN" altLang="en-US" dirty="0"/>
              <a:t> </a:t>
            </a:r>
            <a:r>
              <a:rPr lang="en-US" altLang="zh-CN" dirty="0"/>
              <a:t>run</a:t>
            </a:r>
            <a:r>
              <a:rPr lang="zh-CN" altLang="en-US" dirty="0"/>
              <a:t> </a:t>
            </a:r>
            <a:r>
              <a:rPr lang="en-US" altLang="zh-CN" dirty="0"/>
              <a:t>in</a:t>
            </a:r>
            <a:r>
              <a:rPr lang="zh-CN" altLang="en-US" dirty="0"/>
              <a:t> </a:t>
            </a:r>
            <a:r>
              <a:rPr lang="en-US" altLang="zh-CN" dirty="0">
                <a:solidFill>
                  <a:srgbClr val="FF0000"/>
                </a:solidFill>
              </a:rPr>
              <a:t>real-time</a:t>
            </a:r>
          </a:p>
          <a:p>
            <a:pPr lvl="1"/>
            <a:r>
              <a:rPr lang="en-US" altLang="zh-CN" dirty="0"/>
              <a:t>Sacrifice</a:t>
            </a:r>
            <a:r>
              <a:rPr lang="zh-CN" altLang="en-US" dirty="0"/>
              <a:t> </a:t>
            </a:r>
            <a:r>
              <a:rPr lang="en-US" altLang="zh-CN" dirty="0"/>
              <a:t>sampling</a:t>
            </a:r>
            <a:r>
              <a:rPr lang="zh-CN" altLang="en-US" dirty="0"/>
              <a:t> </a:t>
            </a:r>
            <a:r>
              <a:rPr lang="en-US" altLang="zh-CN" dirty="0"/>
              <a:t>quality</a:t>
            </a:r>
          </a:p>
          <a:p>
            <a:pPr lvl="0"/>
            <a:r>
              <a:rPr lang="en-US" altLang="zh-CN" dirty="0"/>
              <a:t>What</a:t>
            </a:r>
            <a:r>
              <a:rPr lang="zh-CN" altLang="en-US" dirty="0"/>
              <a:t> </a:t>
            </a:r>
            <a:r>
              <a:rPr lang="en-US" altLang="zh-CN" dirty="0"/>
              <a:t>to</a:t>
            </a:r>
            <a:r>
              <a:rPr lang="zh-CN" altLang="en-US" dirty="0"/>
              <a:t> </a:t>
            </a:r>
            <a:r>
              <a:rPr lang="en-US" altLang="zh-CN" dirty="0"/>
              <a:t>use</a:t>
            </a:r>
            <a:r>
              <a:rPr lang="zh-CN" altLang="en-US" dirty="0"/>
              <a:t> </a:t>
            </a:r>
            <a:r>
              <a:rPr lang="en-US" altLang="zh-CN" dirty="0"/>
              <a:t>depend</a:t>
            </a:r>
            <a:r>
              <a:rPr lang="zh-CN" altLang="en-US" dirty="0"/>
              <a:t> </a:t>
            </a:r>
            <a:r>
              <a:rPr lang="en-US" altLang="zh-CN" dirty="0"/>
              <a:t>on</a:t>
            </a:r>
            <a:r>
              <a:rPr lang="zh-CN" altLang="en-US" dirty="0"/>
              <a:t> </a:t>
            </a:r>
            <a:r>
              <a:rPr lang="en-US" altLang="zh-CN" dirty="0"/>
              <a:t>the</a:t>
            </a:r>
            <a:r>
              <a:rPr lang="zh-CN" altLang="en-US" dirty="0"/>
              <a:t> </a:t>
            </a:r>
            <a:r>
              <a:rPr lang="en-US" altLang="zh-CN" dirty="0"/>
              <a:t>specific</a:t>
            </a:r>
            <a:r>
              <a:rPr lang="zh-CN" altLang="en-US" dirty="0"/>
              <a:t> </a:t>
            </a:r>
            <a:r>
              <a:rPr lang="en-US" altLang="zh-CN" dirty="0"/>
              <a:t>application</a:t>
            </a:r>
            <a:endParaRPr lang="en-US" dirty="0"/>
          </a:p>
        </p:txBody>
      </p:sp>
      <p:sp>
        <p:nvSpPr>
          <p:cNvPr id="4" name="TextBox 3">
            <a:extLst>
              <a:ext uri="{FF2B5EF4-FFF2-40B4-BE49-F238E27FC236}">
                <a16:creationId xmlns:a16="http://schemas.microsoft.com/office/drawing/2014/main" id="{28B8334E-0C35-1B4D-AA2C-5A6F9DDDF053}"/>
              </a:ext>
            </a:extLst>
          </p:cNvPr>
          <p:cNvSpPr txBox="1"/>
          <p:nvPr/>
        </p:nvSpPr>
        <p:spPr>
          <a:xfrm>
            <a:off x="7605686" y="230188"/>
            <a:ext cx="4264501" cy="369332"/>
          </a:xfrm>
          <a:prstGeom prst="rect">
            <a:avLst/>
          </a:prstGeom>
          <a:noFill/>
        </p:spPr>
        <p:txBody>
          <a:bodyPr wrap="none" rtlCol="0">
            <a:spAutoFit/>
          </a:bodyPr>
          <a:lstStyle/>
          <a:p>
            <a:pPr algn="r"/>
            <a:r>
              <a:rPr lang="en-US" altLang="zh-CN" dirty="0"/>
              <a:t>3.</a:t>
            </a:r>
            <a:r>
              <a:rPr lang="zh-CN" altLang="en-US" dirty="0"/>
              <a:t> </a:t>
            </a:r>
            <a:r>
              <a:rPr lang="en-US" altLang="zh-CN" dirty="0"/>
              <a:t>Different</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r>
              <a:rPr lang="zh-CN" altLang="en-US" dirty="0"/>
              <a:t> </a:t>
            </a:r>
            <a:r>
              <a:rPr lang="en-US" altLang="zh-CN" dirty="0"/>
              <a:t>Methods</a:t>
            </a:r>
            <a:endParaRPr lang="en-US" dirty="0"/>
          </a:p>
        </p:txBody>
      </p:sp>
    </p:spTree>
    <p:extLst>
      <p:ext uri="{BB962C8B-B14F-4D97-AF65-F5344CB8AC3E}">
        <p14:creationId xmlns:p14="http://schemas.microsoft.com/office/powerpoint/2010/main" val="2608849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5DBD-BBE0-524A-8CD3-98E89D15B39D}"/>
              </a:ext>
            </a:extLst>
          </p:cNvPr>
          <p:cNvSpPr>
            <a:spLocks noGrp="1"/>
          </p:cNvSpPr>
          <p:nvPr>
            <p:ph type="title"/>
          </p:nvPr>
        </p:nvSpPr>
        <p:spPr/>
        <p:txBody>
          <a:bodyPr/>
          <a:lstStyle/>
          <a:p>
            <a:r>
              <a:rPr lang="en-US" altLang="zh-CN" dirty="0"/>
              <a:t>Table</a:t>
            </a:r>
            <a:r>
              <a:rPr lang="zh-CN" altLang="en-US" dirty="0"/>
              <a:t> </a:t>
            </a:r>
            <a:r>
              <a:rPr lang="en-US" altLang="zh-CN" dirty="0"/>
              <a:t>of</a:t>
            </a:r>
            <a:r>
              <a:rPr lang="zh-CN" altLang="en-US" dirty="0"/>
              <a:t> </a:t>
            </a:r>
            <a:r>
              <a:rPr lang="en-US" altLang="zh-CN" dirty="0"/>
              <a:t>Content</a:t>
            </a:r>
            <a:endParaRPr lang="en-US" dirty="0"/>
          </a:p>
        </p:txBody>
      </p:sp>
      <p:sp>
        <p:nvSpPr>
          <p:cNvPr id="3" name="Content Placeholder 2">
            <a:extLst>
              <a:ext uri="{FF2B5EF4-FFF2-40B4-BE49-F238E27FC236}">
                <a16:creationId xmlns:a16="http://schemas.microsoft.com/office/drawing/2014/main" id="{F760333E-8F39-2A45-8099-34DECB0496BA}"/>
              </a:ext>
            </a:extLst>
          </p:cNvPr>
          <p:cNvSpPr>
            <a:spLocks noGrp="1"/>
          </p:cNvSpPr>
          <p:nvPr>
            <p:ph idx="1"/>
          </p:nvPr>
        </p:nvSpPr>
        <p:spPr/>
        <p:txBody>
          <a:bodyPr>
            <a:normAutofit lnSpcReduction="10000"/>
          </a:bodyPr>
          <a:lstStyle/>
          <a:p>
            <a:r>
              <a:rPr lang="en-US" altLang="zh-CN" dirty="0"/>
              <a:t>Signal</a:t>
            </a:r>
            <a:r>
              <a:rPr lang="zh-CN" altLang="en-US" dirty="0"/>
              <a:t> </a:t>
            </a:r>
            <a:r>
              <a:rPr lang="en-US" altLang="zh-CN" dirty="0"/>
              <a:t>Processing</a:t>
            </a:r>
            <a:r>
              <a:rPr lang="zh-CN" altLang="en-US" dirty="0"/>
              <a:t> </a:t>
            </a:r>
            <a:r>
              <a:rPr lang="en-US" altLang="zh-CN" dirty="0"/>
              <a:t>Prerequisites</a:t>
            </a:r>
          </a:p>
          <a:p>
            <a:pPr lvl="1"/>
            <a:r>
              <a:rPr lang="en-US" altLang="zh-CN" dirty="0"/>
              <a:t>Fourier</a:t>
            </a:r>
            <a:r>
              <a:rPr lang="zh-CN" altLang="en-US" dirty="0"/>
              <a:t> </a:t>
            </a:r>
            <a:r>
              <a:rPr lang="en-US" altLang="zh-CN" dirty="0"/>
              <a:t>Transform</a:t>
            </a:r>
          </a:p>
          <a:p>
            <a:pPr lvl="1"/>
            <a:r>
              <a:rPr lang="en-US" altLang="zh-CN" dirty="0"/>
              <a:t>Power</a:t>
            </a:r>
            <a:r>
              <a:rPr lang="zh-CN" altLang="en-US" dirty="0"/>
              <a:t> </a:t>
            </a:r>
            <a:r>
              <a:rPr lang="en-US" altLang="zh-CN" dirty="0"/>
              <a:t>Spectrum</a:t>
            </a:r>
            <a:r>
              <a:rPr lang="zh-CN" altLang="en-US" dirty="0"/>
              <a:t> </a:t>
            </a:r>
            <a:r>
              <a:rPr lang="en-US" altLang="zh-CN" dirty="0"/>
              <a:t>of</a:t>
            </a:r>
            <a:r>
              <a:rPr lang="zh-CN" altLang="en-US" dirty="0"/>
              <a:t> </a:t>
            </a:r>
            <a:r>
              <a:rPr lang="en-US" altLang="zh-CN" dirty="0"/>
              <a:t>a</a:t>
            </a:r>
            <a:r>
              <a:rPr lang="zh-CN" altLang="en-US" dirty="0"/>
              <a:t> </a:t>
            </a:r>
            <a:r>
              <a:rPr lang="en-US" altLang="zh-CN" dirty="0"/>
              <a:t>Signal</a:t>
            </a:r>
          </a:p>
          <a:p>
            <a:pPr lvl="1"/>
            <a:r>
              <a:rPr lang="en-US" altLang="zh-CN" dirty="0"/>
              <a:t>2D</a:t>
            </a:r>
            <a:r>
              <a:rPr lang="zh-CN" altLang="en-US" dirty="0"/>
              <a:t> </a:t>
            </a:r>
            <a:r>
              <a:rPr lang="en-US" altLang="zh-CN" dirty="0"/>
              <a:t>Discrete</a:t>
            </a:r>
            <a:r>
              <a:rPr lang="zh-CN" altLang="en-US" dirty="0"/>
              <a:t> </a:t>
            </a:r>
            <a:r>
              <a:rPr lang="en-US" altLang="zh-CN" dirty="0"/>
              <a:t>Fourier</a:t>
            </a:r>
            <a:r>
              <a:rPr lang="zh-CN" altLang="en-US" dirty="0"/>
              <a:t> </a:t>
            </a:r>
            <a:r>
              <a:rPr lang="en-US" altLang="zh-CN" dirty="0"/>
              <a:t>Transform</a:t>
            </a:r>
          </a:p>
          <a:p>
            <a:pPr lvl="0"/>
            <a:r>
              <a:rPr lang="en-US" altLang="zh-CN" dirty="0"/>
              <a:t>Blue</a:t>
            </a:r>
            <a:r>
              <a:rPr lang="zh-CN" altLang="en-US" dirty="0"/>
              <a:t> </a:t>
            </a:r>
            <a:r>
              <a:rPr lang="en-US" altLang="zh-CN" dirty="0"/>
              <a:t>Noise</a:t>
            </a:r>
            <a:r>
              <a:rPr lang="zh-CN" altLang="en-US" dirty="0"/>
              <a:t> </a:t>
            </a:r>
            <a:r>
              <a:rPr lang="en-US" altLang="zh-CN" dirty="0"/>
              <a:t>Sampling</a:t>
            </a:r>
          </a:p>
          <a:p>
            <a:pPr lvl="0"/>
            <a:r>
              <a:rPr lang="en-US" altLang="zh-CN" dirty="0"/>
              <a:t>Different Blue Noise Sampling Methods</a:t>
            </a:r>
          </a:p>
          <a:p>
            <a:pPr lvl="1"/>
            <a:r>
              <a:rPr lang="en-US" altLang="zh-CN" dirty="0"/>
              <a:t>Poisson Disk Sampling</a:t>
            </a:r>
          </a:p>
          <a:p>
            <a:pPr lvl="1"/>
            <a:r>
              <a:rPr lang="en-US" altLang="zh-CN" dirty="0"/>
              <a:t>Relaxation Based Sampling</a:t>
            </a:r>
          </a:p>
          <a:p>
            <a:pPr lvl="1"/>
            <a:r>
              <a:rPr lang="en-US" dirty="0"/>
              <a:t>Patch/Tile-Based Sampling</a:t>
            </a:r>
          </a:p>
          <a:p>
            <a:pPr lvl="0"/>
            <a:r>
              <a:rPr lang="en-US" altLang="zh-CN" dirty="0">
                <a:solidFill>
                  <a:srgbClr val="FF0000"/>
                </a:solidFill>
              </a:rPr>
              <a:t>Multiclass</a:t>
            </a:r>
            <a:r>
              <a:rPr lang="zh-CN" altLang="en-US" dirty="0">
                <a:solidFill>
                  <a:srgbClr val="FF0000"/>
                </a:solidFill>
              </a:rPr>
              <a:t> </a:t>
            </a:r>
            <a:r>
              <a:rPr lang="en-US" altLang="zh-CN" dirty="0">
                <a:solidFill>
                  <a:srgbClr val="FF0000"/>
                </a:solidFill>
              </a:rPr>
              <a:t>Blue</a:t>
            </a:r>
            <a:r>
              <a:rPr lang="zh-CN" altLang="en-US" dirty="0">
                <a:solidFill>
                  <a:srgbClr val="FF0000"/>
                </a:solidFill>
              </a:rPr>
              <a:t> </a:t>
            </a:r>
            <a:r>
              <a:rPr lang="en-US" altLang="zh-CN" dirty="0">
                <a:solidFill>
                  <a:srgbClr val="FF0000"/>
                </a:solidFill>
              </a:rPr>
              <a:t>Noise</a:t>
            </a:r>
            <a:r>
              <a:rPr lang="zh-CN" altLang="en-US" dirty="0">
                <a:solidFill>
                  <a:srgbClr val="FF0000"/>
                </a:solidFill>
              </a:rPr>
              <a:t> </a:t>
            </a:r>
            <a:r>
              <a:rPr lang="en-US" altLang="zh-CN" dirty="0">
                <a:solidFill>
                  <a:srgbClr val="FF0000"/>
                </a:solidFill>
              </a:rPr>
              <a:t>Sampling</a:t>
            </a:r>
            <a:r>
              <a:rPr lang="en-US" dirty="0">
                <a:solidFill>
                  <a:srgbClr val="FF0000"/>
                </a:solidFill>
              </a:rPr>
              <a:t> </a:t>
            </a:r>
            <a:endParaRPr lang="en-US" altLang="zh-CN" dirty="0">
              <a:solidFill>
                <a:srgbClr val="FF0000"/>
              </a:solidFill>
            </a:endParaRPr>
          </a:p>
          <a:p>
            <a:pPr marL="457200" lvl="1" indent="0">
              <a:buNone/>
            </a:pPr>
            <a:endParaRPr lang="en-US" altLang="zh-CN" dirty="0"/>
          </a:p>
          <a:p>
            <a:pPr lvl="1"/>
            <a:endParaRPr lang="en-US" dirty="0"/>
          </a:p>
        </p:txBody>
      </p:sp>
    </p:spTree>
    <p:extLst>
      <p:ext uri="{BB962C8B-B14F-4D97-AF65-F5344CB8AC3E}">
        <p14:creationId xmlns:p14="http://schemas.microsoft.com/office/powerpoint/2010/main" val="1111218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8A19-585B-8342-9526-45ED5AFAA634}"/>
              </a:ext>
            </a:extLst>
          </p:cNvPr>
          <p:cNvSpPr>
            <a:spLocks noGrp="1"/>
          </p:cNvSpPr>
          <p:nvPr>
            <p:ph type="title"/>
          </p:nvPr>
        </p:nvSpPr>
        <p:spPr/>
        <p:txBody>
          <a:bodyPr/>
          <a:lstStyle/>
          <a:p>
            <a:r>
              <a:rPr lang="en-US" altLang="zh-CN" dirty="0"/>
              <a:t>Multiclass</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endParaRPr lang="en-US" dirty="0"/>
          </a:p>
        </p:txBody>
      </p:sp>
      <p:sp>
        <p:nvSpPr>
          <p:cNvPr id="3" name="Content Placeholder 2">
            <a:extLst>
              <a:ext uri="{FF2B5EF4-FFF2-40B4-BE49-F238E27FC236}">
                <a16:creationId xmlns:a16="http://schemas.microsoft.com/office/drawing/2014/main" id="{AE4DE5F1-E484-9147-A7A5-248E4EE4CFA7}"/>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BDDB2C28-E0AA-C54D-9050-6FCEEE3145F1}"/>
              </a:ext>
            </a:extLst>
          </p:cNvPr>
          <p:cNvSpPr txBox="1"/>
          <p:nvPr/>
        </p:nvSpPr>
        <p:spPr>
          <a:xfrm>
            <a:off x="8394556" y="230188"/>
            <a:ext cx="3475631" cy="369332"/>
          </a:xfrm>
          <a:prstGeom prst="rect">
            <a:avLst/>
          </a:prstGeom>
          <a:noFill/>
        </p:spPr>
        <p:txBody>
          <a:bodyPr wrap="none" rtlCol="0">
            <a:spAutoFit/>
          </a:bodyPr>
          <a:lstStyle/>
          <a:p>
            <a:pPr algn="r"/>
            <a:r>
              <a:rPr lang="en-US" altLang="zh-CN" dirty="0"/>
              <a:t>4.</a:t>
            </a:r>
            <a:r>
              <a:rPr lang="zh-CN" altLang="en-US" dirty="0"/>
              <a:t> </a:t>
            </a:r>
            <a:r>
              <a:rPr lang="en-US" altLang="zh-CN" dirty="0"/>
              <a:t>Multiclass</a:t>
            </a:r>
            <a:r>
              <a:rPr lang="zh-CN" altLang="en-US" dirty="0"/>
              <a:t> </a:t>
            </a:r>
            <a:r>
              <a:rPr lang="en-US" altLang="zh-CN" dirty="0"/>
              <a:t>Blue</a:t>
            </a:r>
            <a:r>
              <a:rPr lang="zh-CN" altLang="en-US" dirty="0"/>
              <a:t> </a:t>
            </a:r>
            <a:r>
              <a:rPr lang="en-US" altLang="zh-CN" dirty="0"/>
              <a:t>Noise</a:t>
            </a:r>
            <a:r>
              <a:rPr lang="zh-CN" altLang="en-US" dirty="0"/>
              <a:t> </a:t>
            </a:r>
            <a:r>
              <a:rPr lang="en-US" altLang="zh-CN" dirty="0"/>
              <a:t>Sampling</a:t>
            </a:r>
            <a:endParaRPr lang="en-US" dirty="0"/>
          </a:p>
        </p:txBody>
      </p:sp>
      <p:pic>
        <p:nvPicPr>
          <p:cNvPr id="5" name="Picture 4">
            <a:extLst>
              <a:ext uri="{FF2B5EF4-FFF2-40B4-BE49-F238E27FC236}">
                <a16:creationId xmlns:a16="http://schemas.microsoft.com/office/drawing/2014/main" id="{808BA56F-070F-D94D-A812-B82A66DE18A9}"/>
              </a:ext>
            </a:extLst>
          </p:cNvPr>
          <p:cNvPicPr>
            <a:picLocks noChangeAspect="1"/>
          </p:cNvPicPr>
          <p:nvPr/>
        </p:nvPicPr>
        <p:blipFill>
          <a:blip r:embed="rId3"/>
          <a:stretch>
            <a:fillRect/>
          </a:stretch>
        </p:blipFill>
        <p:spPr>
          <a:xfrm>
            <a:off x="635000" y="1690688"/>
            <a:ext cx="10922000" cy="4191000"/>
          </a:xfrm>
          <a:prstGeom prst="rect">
            <a:avLst/>
          </a:prstGeom>
        </p:spPr>
      </p:pic>
    </p:spTree>
    <p:extLst>
      <p:ext uri="{BB962C8B-B14F-4D97-AF65-F5344CB8AC3E}">
        <p14:creationId xmlns:p14="http://schemas.microsoft.com/office/powerpoint/2010/main" val="560580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1FA0-878E-AD4F-9A05-B48150801DF1}"/>
              </a:ext>
            </a:extLst>
          </p:cNvPr>
          <p:cNvSpPr>
            <a:spLocks noGrp="1"/>
          </p:cNvSpPr>
          <p:nvPr>
            <p:ph type="title"/>
          </p:nvPr>
        </p:nvSpPr>
        <p:spPr/>
        <p:txBody>
          <a:bodyPr/>
          <a:lstStyle/>
          <a:p>
            <a:r>
              <a:rPr lang="en-US" dirty="0"/>
              <a:t>R</a:t>
            </a:r>
            <a:r>
              <a:rPr lang="en-US" altLang="zh-CN" dirty="0"/>
              <a:t>eferences</a:t>
            </a:r>
            <a:endParaRPr lang="en-US" dirty="0"/>
          </a:p>
        </p:txBody>
      </p:sp>
      <p:sp>
        <p:nvSpPr>
          <p:cNvPr id="3" name="Content Placeholder 2">
            <a:extLst>
              <a:ext uri="{FF2B5EF4-FFF2-40B4-BE49-F238E27FC236}">
                <a16:creationId xmlns:a16="http://schemas.microsoft.com/office/drawing/2014/main" id="{E060F7A6-2896-3540-ACF7-C8FC21EB3F9C}"/>
              </a:ext>
            </a:extLst>
          </p:cNvPr>
          <p:cNvSpPr>
            <a:spLocks noGrp="1"/>
          </p:cNvSpPr>
          <p:nvPr>
            <p:ph idx="1"/>
          </p:nvPr>
        </p:nvSpPr>
        <p:spPr>
          <a:xfrm>
            <a:off x="838200" y="1420586"/>
            <a:ext cx="10515600" cy="4756377"/>
          </a:xfrm>
        </p:spPr>
        <p:txBody>
          <a:bodyPr>
            <a:normAutofit fontScale="85000" lnSpcReduction="20000"/>
          </a:bodyPr>
          <a:lstStyle/>
          <a:p>
            <a:pPr marL="514350" indent="-514350">
              <a:buAutoNum type="arabicPeriod"/>
            </a:pPr>
            <a:r>
              <a:rPr lang="en-US" altLang="zh-CN" dirty="0"/>
              <a:t>Wikipedia,</a:t>
            </a:r>
            <a:r>
              <a:rPr lang="zh-CN" altLang="en-US" dirty="0"/>
              <a:t> </a:t>
            </a:r>
            <a:r>
              <a:rPr lang="en-US" altLang="zh-CN" dirty="0"/>
              <a:t>“Fourier</a:t>
            </a:r>
            <a:r>
              <a:rPr lang="zh-CN" altLang="en-US" dirty="0"/>
              <a:t> </a:t>
            </a:r>
            <a:r>
              <a:rPr lang="en-US" altLang="zh-CN" dirty="0"/>
              <a:t>Transform”,</a:t>
            </a:r>
            <a:r>
              <a:rPr lang="zh-CN" altLang="en-US" dirty="0"/>
              <a:t> </a:t>
            </a:r>
            <a:r>
              <a:rPr lang="en-US" altLang="zh-CN" dirty="0"/>
              <a:t>“Power</a:t>
            </a:r>
            <a:r>
              <a:rPr lang="zh-CN" altLang="en-US" dirty="0"/>
              <a:t> </a:t>
            </a:r>
            <a:r>
              <a:rPr lang="en-US" altLang="zh-CN" dirty="0"/>
              <a:t>Spectrum”,</a:t>
            </a:r>
            <a:r>
              <a:rPr lang="zh-CN" altLang="en-US" dirty="0"/>
              <a:t> </a:t>
            </a:r>
            <a:r>
              <a:rPr lang="en-US" altLang="zh-CN" dirty="0"/>
              <a:t>“Noise”,</a:t>
            </a:r>
            <a:r>
              <a:rPr lang="zh-CN" altLang="en-US" dirty="0"/>
              <a:t> </a:t>
            </a:r>
            <a:r>
              <a:rPr lang="en-US" altLang="zh-CN" dirty="0"/>
              <a:t>“Color</a:t>
            </a:r>
            <a:r>
              <a:rPr lang="zh-CN" altLang="en-US" dirty="0"/>
              <a:t> </a:t>
            </a:r>
            <a:r>
              <a:rPr lang="en-US" altLang="zh-CN" dirty="0"/>
              <a:t>of</a:t>
            </a:r>
            <a:r>
              <a:rPr lang="zh-CN" altLang="en-US" dirty="0"/>
              <a:t> </a:t>
            </a:r>
            <a:r>
              <a:rPr lang="en-US" altLang="zh-CN" dirty="0"/>
              <a:t>Noise”,</a:t>
            </a:r>
            <a:r>
              <a:rPr lang="zh-CN" altLang="en-US" dirty="0"/>
              <a:t> </a:t>
            </a:r>
            <a:r>
              <a:rPr lang="en-US" altLang="zh-CN" dirty="0"/>
              <a:t>“Wang</a:t>
            </a:r>
            <a:r>
              <a:rPr lang="zh-CN" altLang="en-US" dirty="0"/>
              <a:t> </a:t>
            </a:r>
            <a:r>
              <a:rPr lang="en-US" altLang="zh-CN" dirty="0"/>
              <a:t>tiles”.</a:t>
            </a:r>
          </a:p>
          <a:p>
            <a:pPr marL="514350" indent="-514350">
              <a:buAutoNum type="arabicPeriod"/>
            </a:pPr>
            <a:r>
              <a:rPr lang="en-US" altLang="zh-CN" dirty="0"/>
              <a:t>Fourier</a:t>
            </a:r>
            <a:r>
              <a:rPr lang="zh-CN" altLang="en-US" dirty="0"/>
              <a:t> </a:t>
            </a:r>
            <a:r>
              <a:rPr lang="en-US" altLang="zh-CN" dirty="0"/>
              <a:t>Transform,</a:t>
            </a:r>
            <a:r>
              <a:rPr lang="zh-CN" altLang="en-US" dirty="0"/>
              <a:t> </a:t>
            </a:r>
            <a:r>
              <a:rPr lang="en-US" altLang="zh-CN" dirty="0"/>
              <a:t>https://</a:t>
            </a:r>
            <a:r>
              <a:rPr lang="en-US" altLang="zh-CN" dirty="0" err="1"/>
              <a:t>homepages.inf.ed.ac.uk</a:t>
            </a:r>
            <a:r>
              <a:rPr lang="en-US" altLang="zh-CN" dirty="0"/>
              <a:t>/</a:t>
            </a:r>
            <a:r>
              <a:rPr lang="en-US" altLang="zh-CN" dirty="0" err="1"/>
              <a:t>rbf</a:t>
            </a:r>
            <a:r>
              <a:rPr lang="en-US" altLang="zh-CN" dirty="0"/>
              <a:t>/HIPR2/</a:t>
            </a:r>
            <a:r>
              <a:rPr lang="en-US" altLang="zh-CN" dirty="0" err="1"/>
              <a:t>fourier.htm</a:t>
            </a:r>
            <a:endParaRPr lang="en-US" altLang="zh-CN" dirty="0"/>
          </a:p>
          <a:p>
            <a:pPr marL="514350" indent="-514350">
              <a:buAutoNum type="arabicPeriod"/>
            </a:pPr>
            <a:r>
              <a:rPr lang="zh-CN" altLang="en-US" dirty="0"/>
              <a:t>何书元，</a:t>
            </a:r>
            <a:r>
              <a:rPr lang="en-US" altLang="zh-CN" dirty="0"/>
              <a:t>《</a:t>
            </a:r>
            <a:r>
              <a:rPr lang="zh-CN" altLang="en-US" dirty="0"/>
              <a:t>概率论</a:t>
            </a:r>
            <a:r>
              <a:rPr lang="en-US" altLang="zh-CN" dirty="0"/>
              <a:t>》</a:t>
            </a:r>
            <a:r>
              <a:rPr lang="zh-CN" altLang="en-US" dirty="0"/>
              <a:t>，北京大学出版社。</a:t>
            </a:r>
            <a:endParaRPr lang="en-US" dirty="0"/>
          </a:p>
          <a:p>
            <a:pPr marL="514350" indent="-514350">
              <a:buAutoNum type="arabicPeriod"/>
            </a:pPr>
            <a:r>
              <a:rPr lang="en-US" dirty="0"/>
              <a:t>Yan, Dong-Ming, et al. "A survey of blue-noise sampling and its applications." </a:t>
            </a:r>
            <a:r>
              <a:rPr lang="en-US" i="1" dirty="0"/>
              <a:t>Journal of Computer Science and Technology</a:t>
            </a:r>
            <a:r>
              <a:rPr lang="en-US" dirty="0"/>
              <a:t>30.3 (2015): 439-452.</a:t>
            </a:r>
          </a:p>
          <a:p>
            <a:pPr marL="514350" indent="-514350">
              <a:buAutoNum type="arabicPeriod"/>
            </a:pPr>
            <a:r>
              <a:rPr lang="en-US" dirty="0"/>
              <a:t>Wei, Li-Yi. "Multi-class blue noise sampling." </a:t>
            </a:r>
            <a:r>
              <a:rPr lang="en-US" i="1" dirty="0"/>
              <a:t>ACM Transactions on Graphics (TOG)</a:t>
            </a:r>
            <a:r>
              <a:rPr lang="en-US" dirty="0"/>
              <a:t>. Vol. 29. No. 4. ACM, 2010.</a:t>
            </a:r>
          </a:p>
          <a:p>
            <a:pPr marL="514350" indent="-514350">
              <a:buAutoNum type="arabicPeriod"/>
            </a:pPr>
            <a:r>
              <a:rPr lang="en-US" dirty="0"/>
              <a:t>Hiller, Stefan, Oliver </a:t>
            </a:r>
            <a:r>
              <a:rPr lang="en-US" dirty="0" err="1"/>
              <a:t>Deussen</a:t>
            </a:r>
            <a:r>
              <a:rPr lang="en-US" dirty="0"/>
              <a:t>, and Alexander Keller. "Tiled blue noise samples." </a:t>
            </a:r>
            <a:r>
              <a:rPr lang="en-US" i="1" dirty="0"/>
              <a:t>Vision, Modeling, and Visualization (VMV)</a:t>
            </a:r>
            <a:r>
              <a:rPr lang="en-US" dirty="0"/>
              <a:t>. 2001.</a:t>
            </a:r>
          </a:p>
          <a:p>
            <a:pPr marL="514350" indent="-514350">
              <a:buAutoNum type="arabicPeriod"/>
            </a:pPr>
            <a:r>
              <a:rPr lang="en-US" dirty="0"/>
              <a:t>Du, </a:t>
            </a:r>
            <a:r>
              <a:rPr lang="en-US" dirty="0" err="1"/>
              <a:t>Qiang</a:t>
            </a:r>
            <a:r>
              <a:rPr lang="en-US" dirty="0"/>
              <a:t>, Vance Faber, and Max </a:t>
            </a:r>
            <a:r>
              <a:rPr lang="en-US" dirty="0" err="1"/>
              <a:t>Gunzburger</a:t>
            </a:r>
            <a:r>
              <a:rPr lang="en-US" dirty="0"/>
              <a:t>. "Centroidal Voronoi tessellations: Applications and algorithms." </a:t>
            </a:r>
            <a:r>
              <a:rPr lang="en-US" i="1" dirty="0"/>
              <a:t>SIAM review</a:t>
            </a:r>
            <a:r>
              <a:rPr lang="en-US" dirty="0"/>
              <a:t> 41.4 (1999): 637-676.</a:t>
            </a:r>
          </a:p>
        </p:txBody>
      </p:sp>
    </p:spTree>
    <p:extLst>
      <p:ext uri="{BB962C8B-B14F-4D97-AF65-F5344CB8AC3E}">
        <p14:creationId xmlns:p14="http://schemas.microsoft.com/office/powerpoint/2010/main" val="4206194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FE80-F7F3-BF49-9451-C6E20820C3BC}"/>
              </a:ext>
            </a:extLst>
          </p:cNvPr>
          <p:cNvSpPr>
            <a:spLocks noGrp="1"/>
          </p:cNvSpPr>
          <p:nvPr>
            <p:ph type="ctrTitle"/>
          </p:nvPr>
        </p:nvSpPr>
        <p:spPr/>
        <p:txBody>
          <a:bodyPr/>
          <a:lstStyle/>
          <a:p>
            <a:r>
              <a:rPr lang="en-US" altLang="zh-CN" dirty="0"/>
              <a:t>Thank</a:t>
            </a:r>
            <a:r>
              <a:rPr lang="zh-CN" altLang="en-US" dirty="0"/>
              <a:t> </a:t>
            </a:r>
            <a:r>
              <a:rPr lang="en-US" altLang="zh-CN" dirty="0"/>
              <a:t>you!</a:t>
            </a:r>
            <a:endParaRPr lang="en-US" dirty="0"/>
          </a:p>
        </p:txBody>
      </p:sp>
      <p:sp>
        <p:nvSpPr>
          <p:cNvPr id="3" name="Subtitle 2">
            <a:extLst>
              <a:ext uri="{FF2B5EF4-FFF2-40B4-BE49-F238E27FC236}">
                <a16:creationId xmlns:a16="http://schemas.microsoft.com/office/drawing/2014/main" id="{C076B61F-4972-8B4C-87AD-8F5F382EE4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6461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Blue Noise Application</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p:txBody>
          <a:bodyPr/>
          <a:lstStyle/>
          <a:p>
            <a:r>
              <a:rPr lang="en-US" altLang="zh-CN" dirty="0" err="1">
                <a:latin typeface="Times New Roman" panose="02020603050405020304" pitchFamily="18" charset="0"/>
                <a:cs typeface="Times New Roman" panose="02020603050405020304" pitchFamily="18" charset="0"/>
              </a:rPr>
              <a:t>Shixun</a:t>
            </a:r>
            <a:r>
              <a:rPr lang="en-US" altLang="zh-CN" dirty="0">
                <a:latin typeface="Times New Roman" panose="02020603050405020304" pitchFamily="18" charset="0"/>
                <a:cs typeface="Times New Roman" panose="02020603050405020304" pitchFamily="18" charset="0"/>
              </a:rPr>
              <a:t> Wu</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827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 name="图片 6"/>
          <p:cNvPicPr>
            <a:picLocks noChangeAspect="1"/>
          </p:cNvPicPr>
          <p:nvPr/>
        </p:nvPicPr>
        <p:blipFill rotWithShape="1">
          <a:blip r:embed="rId2"/>
          <a:srcRect l="2937" t="20194" r="33174" b="24074"/>
          <a:stretch/>
        </p:blipFill>
        <p:spPr>
          <a:xfrm>
            <a:off x="1019628" y="1027906"/>
            <a:ext cx="10152743" cy="4981781"/>
          </a:xfrm>
          <a:prstGeom prst="rect">
            <a:avLst/>
          </a:prstGeom>
        </p:spPr>
      </p:pic>
    </p:spTree>
    <p:extLst>
      <p:ext uri="{BB962C8B-B14F-4D97-AF65-F5344CB8AC3E}">
        <p14:creationId xmlns:p14="http://schemas.microsoft.com/office/powerpoint/2010/main" val="1940471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pic3.zhimg.com/80/v2-01725702c1ad5adf4374d6929964f6fa_h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pic3.zhimg.com/80/v2-01725702c1ad5adf4374d6929964f6fa_hd.jpg"/>
          <p:cNvSpPr>
            <a:spLocks noChangeAspect="1" noChangeArrowheads="1"/>
          </p:cNvSpPr>
          <p:nvPr/>
        </p:nvSpPr>
        <p:spPr bwMode="auto">
          <a:xfrm>
            <a:off x="307975" y="7937"/>
            <a:ext cx="5135546" cy="513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s://pic3.zhimg.com/80/v2-01725702c1ad5adf4374d6929964f6fa_hd.jpg"/>
          <p:cNvSpPr>
            <a:spLocks noChangeAspect="1" noChangeArrowheads="1"/>
          </p:cNvSpPr>
          <p:nvPr/>
        </p:nvSpPr>
        <p:spPr bwMode="auto">
          <a:xfrm>
            <a:off x="460375" y="160337"/>
            <a:ext cx="5135546" cy="513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2"/>
          <a:stretch>
            <a:fillRect/>
          </a:stretch>
        </p:blipFill>
        <p:spPr>
          <a:xfrm>
            <a:off x="961223" y="781050"/>
            <a:ext cx="3829050" cy="4857750"/>
          </a:xfrm>
          <a:prstGeom prst="rect">
            <a:avLst/>
          </a:prstGeom>
        </p:spPr>
      </p:pic>
      <p:pic>
        <p:nvPicPr>
          <p:cNvPr id="8" name="图片 7"/>
          <p:cNvPicPr>
            <a:picLocks noChangeAspect="1"/>
          </p:cNvPicPr>
          <p:nvPr/>
        </p:nvPicPr>
        <p:blipFill>
          <a:blip r:embed="rId3"/>
          <a:stretch>
            <a:fillRect/>
          </a:stretch>
        </p:blipFill>
        <p:spPr>
          <a:xfrm>
            <a:off x="5595921" y="781050"/>
            <a:ext cx="3151244" cy="2505075"/>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0768" y="847725"/>
            <a:ext cx="2425195" cy="4314825"/>
          </a:xfrm>
          <a:prstGeom prst="rect">
            <a:avLst/>
          </a:prstGeom>
        </p:spPr>
      </p:pic>
    </p:spTree>
    <p:extLst>
      <p:ext uri="{BB962C8B-B14F-4D97-AF65-F5344CB8AC3E}">
        <p14:creationId xmlns:p14="http://schemas.microsoft.com/office/powerpoint/2010/main" val="271039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4A6D-64ED-8D45-AF28-62179C8BD7D3}"/>
              </a:ext>
            </a:extLst>
          </p:cNvPr>
          <p:cNvSpPr>
            <a:spLocks noGrp="1"/>
          </p:cNvSpPr>
          <p:nvPr>
            <p:ph type="title"/>
          </p:nvPr>
        </p:nvSpPr>
        <p:spPr/>
        <p:txBody>
          <a:bodyPr/>
          <a:lstStyle/>
          <a:p>
            <a:r>
              <a:rPr lang="en-US" altLang="zh-CN" dirty="0"/>
              <a:t>Power Spectrum</a:t>
            </a:r>
            <a:r>
              <a:rPr lang="zh-CN" altLang="en-US" dirty="0"/>
              <a:t> </a:t>
            </a:r>
            <a:r>
              <a:rPr lang="en-US" altLang="zh-CN" dirty="0"/>
              <a:t>of a Signal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86494F-E2AF-974C-AEE0-F8635807A780}"/>
                  </a:ext>
                </a:extLst>
              </p:cNvPr>
              <p:cNvSpPr>
                <a:spLocks noGrp="1"/>
              </p:cNvSpPr>
              <p:nvPr>
                <p:ph idx="1"/>
              </p:nvPr>
            </p:nvSpPr>
            <p:spPr/>
            <p:txBody>
              <a:bodyPr/>
              <a:lstStyle/>
              <a:p>
                <a:r>
                  <a:rPr lang="en-US" altLang="zh-CN" dirty="0"/>
                  <a:t>The</a:t>
                </a:r>
                <a:r>
                  <a:rPr lang="zh-CN" altLang="en-US" dirty="0"/>
                  <a:t> </a:t>
                </a:r>
                <a:r>
                  <a:rPr lang="en-US" altLang="zh-CN" dirty="0">
                    <a:solidFill>
                      <a:srgbClr val="FF0000"/>
                    </a:solidFill>
                  </a:rPr>
                  <a:t>power</a:t>
                </a:r>
                <a:r>
                  <a:rPr lang="zh-CN" altLang="en-US" dirty="0">
                    <a:solidFill>
                      <a:srgbClr val="FF0000"/>
                    </a:solidFill>
                  </a:rPr>
                  <a:t> </a:t>
                </a:r>
                <a:r>
                  <a:rPr lang="en-US" altLang="zh-CN" dirty="0">
                    <a:solidFill>
                      <a:srgbClr val="FF0000"/>
                    </a:solidFill>
                  </a:rPr>
                  <a:t>spectrum</a:t>
                </a:r>
                <a:r>
                  <a:rPr lang="zh-CN" altLang="en-US" dirty="0">
                    <a:solidFill>
                      <a:srgbClr val="FF0000"/>
                    </a:solidFill>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oMath>
                </a14:m>
                <a:r>
                  <a:rPr lang="zh-CN" altLang="en-US" dirty="0"/>
                  <a:t> </a:t>
                </a:r>
                <a:r>
                  <a:rPr lang="en-US" altLang="zh-CN" dirty="0"/>
                  <a:t>of</a:t>
                </a:r>
                <a:r>
                  <a:rPr lang="zh-CN" altLang="en-US"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 </a:t>
                </a:r>
                <a:r>
                  <a:rPr lang="en-US" altLang="zh-CN" dirty="0"/>
                  <a:t>describe</a:t>
                </a:r>
                <a:r>
                  <a:rPr lang="zh-CN" altLang="en-US" dirty="0"/>
                  <a:t> </a:t>
                </a:r>
                <a:r>
                  <a:rPr lang="en-US" altLang="zh-CN" dirty="0"/>
                  <a:t>the</a:t>
                </a:r>
                <a:r>
                  <a:rPr lang="zh-CN" altLang="en-US" dirty="0"/>
                  <a:t> </a:t>
                </a:r>
                <a:r>
                  <a:rPr lang="en-US" altLang="zh-CN" dirty="0">
                    <a:solidFill>
                      <a:srgbClr val="FF0000"/>
                    </a:solidFill>
                  </a:rPr>
                  <a:t>distribution</a:t>
                </a:r>
                <a:r>
                  <a:rPr lang="zh-CN" altLang="en-US" dirty="0"/>
                  <a:t> </a:t>
                </a:r>
                <a:r>
                  <a:rPr lang="en-US" altLang="zh-CN" dirty="0"/>
                  <a:t>of</a:t>
                </a:r>
                <a:r>
                  <a:rPr lang="zh-CN" altLang="en-US" dirty="0"/>
                  <a:t> </a:t>
                </a:r>
                <a:r>
                  <a:rPr lang="en-US" altLang="zh-CN" dirty="0"/>
                  <a:t>power</a:t>
                </a:r>
                <a:r>
                  <a:rPr lang="zh-CN" altLang="en-US" dirty="0"/>
                  <a:t> </a:t>
                </a:r>
                <a:r>
                  <a:rPr lang="en-US" altLang="zh-CN" dirty="0"/>
                  <a:t>into</a:t>
                </a:r>
                <a:r>
                  <a:rPr lang="zh-CN" altLang="en-US" dirty="0"/>
                  <a:t> </a:t>
                </a:r>
                <a:r>
                  <a:rPr lang="en-US" altLang="zh-CN" dirty="0"/>
                  <a:t>frequency</a:t>
                </a:r>
                <a:r>
                  <a:rPr lang="zh-CN" altLang="en-US" dirty="0"/>
                  <a:t> </a:t>
                </a:r>
                <a:r>
                  <a:rPr lang="en-US" altLang="zh-CN" dirty="0"/>
                  <a:t>components.</a:t>
                </a:r>
              </a:p>
              <a:p>
                <a:pPr>
                  <a:lnSpc>
                    <a:spcPct val="110000"/>
                  </a:lnSpc>
                </a:pPr>
                <a:r>
                  <a:rPr lang="en-US" altLang="zh-CN" dirty="0"/>
                  <a:t>For</a:t>
                </a:r>
                <a:r>
                  <a:rPr lang="zh-CN" altLang="en-US" dirty="0"/>
                  <a:t> </a:t>
                </a:r>
                <a:r>
                  <a:rPr lang="en-US" altLang="zh-CN" dirty="0"/>
                  <a:t>signal</a:t>
                </a:r>
                <a:r>
                  <a:rPr lang="zh-CN" altLang="en-US" dirty="0"/>
                  <a:t> </a:t>
                </a:r>
                <a:r>
                  <a:rPr lang="en-US" altLang="zh-CN" dirty="0"/>
                  <a:t>with</a:t>
                </a:r>
                <a:r>
                  <a:rPr lang="zh-CN" altLang="en-US" dirty="0"/>
                  <a:t> </a:t>
                </a:r>
                <a:r>
                  <a:rPr lang="en-US" altLang="zh-CN" dirty="0"/>
                  <a:t>finite</a:t>
                </a:r>
                <a:r>
                  <a:rPr lang="zh-CN" altLang="en-US" dirty="0"/>
                  <a:t> </a:t>
                </a:r>
                <a:r>
                  <a:rPr lang="en-US" altLang="zh-CN" dirty="0"/>
                  <a:t>energy</a:t>
                </a:r>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nary>
                        <m:naryPr>
                          <m:ctrlPr>
                            <a:rPr lang="zh-CN" altLang="en-US" b="0" i="1" smtClean="0">
                              <a:latin typeface="Cambria Math" panose="02040503050406030204" pitchFamily="18" charset="0"/>
                            </a:rPr>
                          </m:ctrlPr>
                        </m:naryPr>
                        <m:sub>
                          <m:r>
                            <m:rPr>
                              <m:brk m:alnAt="23"/>
                            </m:rPr>
                            <a:rPr lang="en-US" altLang="zh-CN" b="0" i="1" smtClean="0">
                              <a:latin typeface="Cambria Math" panose="02040503050406030204" pitchFamily="18" charset="0"/>
                            </a:rPr>
                            <m:t>−</m:t>
                          </m:r>
                          <m:r>
                            <m:rPr>
                              <m:brk m:alnAt="23"/>
                            </m:rPr>
                            <a:rPr lang="zh-CN" altLang="en-US" b="0" i="1" smtClean="0">
                              <a:latin typeface="Cambria Math" panose="02040503050406030204" pitchFamily="18" charset="0"/>
                            </a:rPr>
                            <m:t>∞</m:t>
                          </m:r>
                        </m:sub>
                        <m: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𝑑𝑡</m:t>
                          </m:r>
                        </m:e>
                      </m:nary>
                      <m:r>
                        <a:rPr lang="en-US" altLang="zh-CN" b="0" i="1" smtClean="0">
                          <a:latin typeface="Cambria Math" panose="02040503050406030204" pitchFamily="18" charset="0"/>
                        </a:rPr>
                        <m:t>=</m:t>
                      </m:r>
                      <m:nary>
                        <m:naryPr>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𝑑𝑓</m:t>
                          </m:r>
                        </m:e>
                      </m:nary>
                    </m:oMath>
                  </m:oMathPara>
                </a14:m>
                <a:endParaRPr lang="en-US" altLang="zh-CN" dirty="0"/>
              </a:p>
              <a:p>
                <a:pPr marL="0" indent="0" algn="ctr">
                  <a:lnSpc>
                    <a:spcPct val="110000"/>
                  </a:lnSpc>
                  <a:buNone/>
                </a:pPr>
                <a:r>
                  <a:rPr lang="zh-CN" altLang="en-US" dirty="0"/>
                  <a:t>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oMath>
                </a14:m>
                <a:r>
                  <a:rPr lang="en-US" altLang="zh-CN" dirty="0"/>
                  <a:t>:</a:t>
                </a:r>
                <a:r>
                  <a:rPr lang="zh-CN" altLang="en-US" dirty="0"/>
                  <a:t> </a:t>
                </a:r>
                <a:r>
                  <a:rPr lang="en-US" altLang="zh-CN" dirty="0"/>
                  <a:t>Fourier</a:t>
                </a:r>
                <a:r>
                  <a:rPr lang="zh-CN" altLang="en-US" dirty="0"/>
                  <a:t> </a:t>
                </a:r>
                <a:r>
                  <a:rPr lang="en-US" altLang="zh-CN" dirty="0"/>
                  <a:t>transform</a:t>
                </a:r>
                <a:r>
                  <a:rPr lang="zh-CN" altLang="en-US" dirty="0"/>
                  <a:t> </a:t>
                </a:r>
                <a:r>
                  <a:rPr lang="en-US" altLang="zh-CN" dirty="0"/>
                  <a:t>of</a:t>
                </a:r>
                <a:r>
                  <a:rPr lang="zh-CN" altLang="en-US"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endParaRPr lang="en-US" altLang="zh-CN" dirty="0"/>
              </a:p>
              <a:p>
                <a:pPr lvl="0">
                  <a:lnSpc>
                    <a:spcPct val="110000"/>
                  </a:lnSpc>
                </a:pPr>
                <a:r>
                  <a:rPr lang="en-US" altLang="zh-CN" dirty="0"/>
                  <a:t>Then</a:t>
                </a:r>
                <a:r>
                  <a:rPr lang="zh-CN" altLang="en-US" dirty="0"/>
                  <a:t> </a:t>
                </a:r>
                <a:r>
                  <a:rPr lang="en-US" altLang="zh-CN" dirty="0"/>
                  <a:t>,</a:t>
                </a:r>
                <a:r>
                  <a:rPr lang="zh-CN" altLang="en-US" dirty="0"/>
                  <a:t> </a:t>
                </a:r>
                <a:r>
                  <a:rPr lang="en-US" altLang="zh-CN" dirty="0"/>
                  <a:t>we</a:t>
                </a:r>
                <a:r>
                  <a:rPr lang="zh-CN" altLang="en-US" dirty="0"/>
                  <a:t> </a:t>
                </a:r>
                <a:r>
                  <a:rPr lang="en-US" altLang="zh-CN" dirty="0"/>
                  <a:t>define</a:t>
                </a:r>
                <a:r>
                  <a:rPr lang="zh-CN" altLang="en-US" dirty="0"/>
                  <a:t> </a:t>
                </a:r>
                <a:r>
                  <a:rPr lang="en-US" altLang="zh-CN" dirty="0">
                    <a:solidFill>
                      <a:srgbClr val="FF0000"/>
                    </a:solidFill>
                  </a:rPr>
                  <a:t>Energy</a:t>
                </a:r>
                <a:r>
                  <a:rPr lang="zh-CN" altLang="en-US" dirty="0">
                    <a:solidFill>
                      <a:srgbClr val="FF0000"/>
                    </a:solidFill>
                  </a:rPr>
                  <a:t> </a:t>
                </a:r>
                <a:r>
                  <a:rPr lang="en-US" altLang="zh-CN" dirty="0">
                    <a:solidFill>
                      <a:srgbClr val="FF0000"/>
                    </a:solidFill>
                  </a:rPr>
                  <a:t>Spectral</a:t>
                </a:r>
                <a:r>
                  <a:rPr lang="zh-CN" altLang="en-US" dirty="0">
                    <a:solidFill>
                      <a:srgbClr val="FF0000"/>
                    </a:solidFill>
                  </a:rPr>
                  <a:t> </a:t>
                </a:r>
                <a:r>
                  <a:rPr lang="en-US" altLang="zh-CN" dirty="0">
                    <a:solidFill>
                      <a:srgbClr val="FF0000"/>
                    </a:solidFill>
                  </a:rPr>
                  <a:t>Density</a:t>
                </a:r>
                <a:r>
                  <a:rPr lang="zh-CN" altLang="en-US" dirty="0"/>
                  <a:t> </a:t>
                </a:r>
                <a:r>
                  <a:rPr lang="en-US" altLang="zh-CN" dirty="0"/>
                  <a:t>as</a:t>
                </a:r>
              </a:p>
              <a:p>
                <a:pPr marL="0" indent="0">
                  <a:lnSpc>
                    <a:spcPct val="110000"/>
                  </a:lnSpc>
                  <a:buNone/>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e>
                          </m:d>
                        </m:e>
                        <m:sup>
                          <m:r>
                            <a:rPr lang="en-US" altLang="zh-CN" b="0" i="1" smtClean="0">
                              <a:latin typeface="Cambria Math" panose="02040503050406030204" pitchFamily="18" charset="0"/>
                            </a:rPr>
                            <m:t>2</m:t>
                          </m:r>
                        </m:sup>
                      </m:sSup>
                    </m:oMath>
                  </m:oMathPara>
                </a14:m>
                <a:endParaRPr lang="en-US" altLang="zh-CN" dirty="0"/>
              </a:p>
            </p:txBody>
          </p:sp>
        </mc:Choice>
        <mc:Fallback xmlns="">
          <p:sp>
            <p:nvSpPr>
              <p:cNvPr id="3" name="Content Placeholder 2">
                <a:extLst>
                  <a:ext uri="{FF2B5EF4-FFF2-40B4-BE49-F238E27FC236}">
                    <a16:creationId xmlns:a16="http://schemas.microsoft.com/office/drawing/2014/main" id="{7386494F-E2AF-974C-AEE0-F8635807A780}"/>
                  </a:ext>
                </a:extLst>
              </p:cNvPr>
              <p:cNvSpPr>
                <a:spLocks noGrp="1" noRot="1" noChangeAspect="1" noMove="1" noResize="1" noEditPoints="1" noAdjustHandles="1" noChangeArrowheads="1" noChangeShapeType="1" noTextEdit="1"/>
              </p:cNvSpPr>
              <p:nvPr>
                <p:ph idx="1"/>
              </p:nvPr>
            </p:nvSpPr>
            <p:spPr>
              <a:blipFill>
                <a:blip r:embed="rId3"/>
                <a:stretch>
                  <a:fillRect l="-965" t="-6725" b="-1637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AA48A6F-263A-3746-9044-7C80492A0035}"/>
              </a:ext>
            </a:extLst>
          </p:cNvPr>
          <p:cNvSpPr txBox="1"/>
          <p:nvPr/>
        </p:nvSpPr>
        <p:spPr>
          <a:xfrm>
            <a:off x="8384361" y="230188"/>
            <a:ext cx="3485826" cy="369332"/>
          </a:xfrm>
          <a:prstGeom prst="rect">
            <a:avLst/>
          </a:prstGeom>
          <a:noFill/>
        </p:spPr>
        <p:txBody>
          <a:bodyPr wrap="none" rtlCol="0">
            <a:spAutoFit/>
          </a:bodyPr>
          <a:lstStyle/>
          <a:p>
            <a:pPr algn="r"/>
            <a:r>
              <a:rPr lang="en-US" altLang="zh-CN" dirty="0"/>
              <a:t>1.</a:t>
            </a:r>
            <a:r>
              <a:rPr lang="zh-CN" altLang="en-US" dirty="0"/>
              <a:t> </a:t>
            </a:r>
            <a:r>
              <a:rPr lang="en-US" dirty="0"/>
              <a:t>S</a:t>
            </a:r>
            <a:r>
              <a:rPr lang="en-US" altLang="zh-CN" dirty="0"/>
              <a:t>ignal</a:t>
            </a:r>
            <a:r>
              <a:rPr lang="zh-CN" altLang="en-US" dirty="0"/>
              <a:t> </a:t>
            </a:r>
            <a:r>
              <a:rPr lang="en-US" altLang="zh-CN" dirty="0"/>
              <a:t>Processing</a:t>
            </a:r>
            <a:r>
              <a:rPr lang="zh-CN" altLang="en-US" dirty="0"/>
              <a:t> </a:t>
            </a:r>
            <a:r>
              <a:rPr lang="en-US" altLang="zh-CN" dirty="0"/>
              <a:t>Prerequisites</a:t>
            </a:r>
            <a:endParaRPr lang="en-US" dirty="0"/>
          </a:p>
        </p:txBody>
      </p:sp>
    </p:spTree>
    <p:extLst>
      <p:ext uri="{BB962C8B-B14F-4D97-AF65-F5344CB8AC3E}">
        <p14:creationId xmlns:p14="http://schemas.microsoft.com/office/powerpoint/2010/main" val="1254852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Rendering</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85750" y="1690688"/>
            <a:ext cx="11620500" cy="4333875"/>
          </a:xfrm>
          <a:prstGeom prst="rect">
            <a:avLst/>
          </a:prstGeom>
        </p:spPr>
      </p:pic>
    </p:spTree>
    <p:extLst>
      <p:ext uri="{BB962C8B-B14F-4D97-AF65-F5344CB8AC3E}">
        <p14:creationId xmlns:p14="http://schemas.microsoft.com/office/powerpoint/2010/main" val="1051377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Image/Video Stippling</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267075" y="1768709"/>
            <a:ext cx="5657850" cy="3590925"/>
          </a:xfrm>
          <a:prstGeom prst="rect">
            <a:avLst/>
          </a:prstGeom>
        </p:spPr>
      </p:pic>
    </p:spTree>
    <p:extLst>
      <p:ext uri="{BB962C8B-B14F-4D97-AF65-F5344CB8AC3E}">
        <p14:creationId xmlns:p14="http://schemas.microsoft.com/office/powerpoint/2010/main" val="2455583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944499"/>
            <a:ext cx="11520033" cy="2772644"/>
          </a:xfrm>
          <a:prstGeom prst="rect">
            <a:avLst/>
          </a:prstGeom>
        </p:spPr>
      </p:pic>
    </p:spTree>
    <p:extLst>
      <p:ext uri="{BB962C8B-B14F-4D97-AF65-F5344CB8AC3E}">
        <p14:creationId xmlns:p14="http://schemas.microsoft.com/office/powerpoint/2010/main" val="3494298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Meshing</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186767" y="1749286"/>
            <a:ext cx="7818466" cy="4204211"/>
          </a:xfrm>
          <a:prstGeom prst="rect">
            <a:avLst/>
          </a:prstGeom>
        </p:spPr>
      </p:pic>
    </p:spTree>
    <p:extLst>
      <p:ext uri="{BB962C8B-B14F-4D97-AF65-F5344CB8AC3E}">
        <p14:creationId xmlns:p14="http://schemas.microsoft.com/office/powerpoint/2010/main" val="1447253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Photon Mapping </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Caustics</a:t>
            </a:r>
          </a:p>
          <a:p>
            <a:r>
              <a:rPr lang="en-US" altLang="zh-CN" dirty="0">
                <a:latin typeface="Times New Roman" panose="02020603050405020304" pitchFamily="18" charset="0"/>
                <a:cs typeface="Times New Roman" panose="02020603050405020304" pitchFamily="18" charset="0"/>
              </a:rPr>
              <a:t>Diffuse </a:t>
            </a:r>
            <a:r>
              <a:rPr lang="en-US" altLang="zh-CN" dirty="0" err="1">
                <a:latin typeface="Times New Roman" panose="02020603050405020304" pitchFamily="18" charset="0"/>
                <a:cs typeface="Times New Roman" panose="02020603050405020304" pitchFamily="18" charset="0"/>
              </a:rPr>
              <a:t>interreflection</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Subsurface scattering</a:t>
            </a:r>
          </a:p>
          <a:p>
            <a:endParaRPr lang="zh-CN" altLang="en-US" dirty="0">
              <a:latin typeface="Times New Roman" panose="02020603050405020304" pitchFamily="18" charset="0"/>
              <a:cs typeface="Times New Roman" panose="02020603050405020304" pitchFamily="18" charset="0"/>
            </a:endParaRPr>
          </a:p>
        </p:txBody>
      </p:sp>
      <p:pic>
        <p:nvPicPr>
          <p:cNvPr id="1026" name="Picture 2" descr="https://upload.wikimedia.org/wikipedia/commons/thumb/6/63/Glas-1000-enery.jpg/220px-Glas-1000-ene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57599"/>
            <a:ext cx="2774807" cy="20811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5/50/Skin_Subsurface_Scattering.jpg/220px-Skin_Subsurface_Scatter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504" y="3657600"/>
            <a:ext cx="2557783" cy="20811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d/d1/Lightsprint-Penumbra-shadows.jpg/220px-Lightsprint-Penumbra-shadow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646" y="3662245"/>
            <a:ext cx="2595576" cy="207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154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The blue noise sample on Photon Mapping</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3079515" y="1825625"/>
            <a:ext cx="6032969" cy="4121399"/>
          </a:xfrm>
          <a:prstGeom prst="rect">
            <a:avLst/>
          </a:prstGeom>
        </p:spPr>
      </p:pic>
    </p:spTree>
    <p:extLst>
      <p:ext uri="{BB962C8B-B14F-4D97-AF65-F5344CB8AC3E}">
        <p14:creationId xmlns:p14="http://schemas.microsoft.com/office/powerpoint/2010/main" val="1097486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Sampling and Estimation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2183434"/>
            <a:ext cx="3832528" cy="543864"/>
          </a:xfrm>
        </p:spPr>
        <p:txBody>
          <a:bodyPr>
            <a:noAutofit/>
          </a:bodyPr>
          <a:lstStyle/>
          <a:p>
            <a:r>
              <a:rPr lang="en-US" altLang="zh-CN" sz="3600" dirty="0">
                <a:latin typeface="Times New Roman" panose="02020603050405020304" pitchFamily="18" charset="0"/>
                <a:cs typeface="Times New Roman" panose="02020603050405020304" pitchFamily="18" charset="0"/>
              </a:rPr>
              <a:t>Random</a:t>
            </a:r>
            <a:r>
              <a:rPr lang="en-US" altLang="zh-CN" sz="32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Sample</a:t>
            </a:r>
            <a:endParaRPr lang="zh-CN" altLang="en-US" sz="3600" dirty="0">
              <a:latin typeface="Times New Roman" panose="02020603050405020304" pitchFamily="18" charset="0"/>
              <a:cs typeface="Times New Roman" panose="02020603050405020304" pitchFamily="18" charset="0"/>
            </a:endParaRPr>
          </a:p>
        </p:txBody>
      </p:sp>
      <p:cxnSp>
        <p:nvCxnSpPr>
          <p:cNvPr id="7" name="直接箭头连接符 6"/>
          <p:cNvCxnSpPr>
            <a:stCxn id="3" idx="3"/>
          </p:cNvCxnSpPr>
          <p:nvPr/>
        </p:nvCxnSpPr>
        <p:spPr>
          <a:xfrm flipV="1">
            <a:off x="4670728" y="2441052"/>
            <a:ext cx="2472856" cy="1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334415" y="2101423"/>
            <a:ext cx="3641697"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A lot of noise</a:t>
            </a:r>
            <a:endParaRPr lang="zh-CN" altLang="en-US" sz="40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1598212" y="3066927"/>
            <a:ext cx="8495504" cy="3279054"/>
          </a:xfrm>
          <a:prstGeom prst="rect">
            <a:avLst/>
          </a:prstGeom>
        </p:spPr>
      </p:pic>
    </p:spTree>
    <p:extLst>
      <p:ext uri="{BB962C8B-B14F-4D97-AF65-F5344CB8AC3E}">
        <p14:creationId xmlns:p14="http://schemas.microsoft.com/office/powerpoint/2010/main" val="85819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Where the noise comes from?</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2247044"/>
            <a:ext cx="10515600" cy="2547592"/>
          </a:xfrm>
        </p:spPr>
        <p:txBody>
          <a:bodyPr/>
          <a:lstStyle/>
          <a:p>
            <a:r>
              <a:rPr lang="en-US" altLang="zh-CN" dirty="0">
                <a:latin typeface="Times New Roman" panose="02020603050405020304" pitchFamily="18" charset="0"/>
                <a:cs typeface="Times New Roman" panose="02020603050405020304" pitchFamily="18" charset="0"/>
              </a:rPr>
              <a:t>The estimation is not accurate</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Estimation of continuous points not continuous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128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How to deal with it?</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Increase the sampling points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Increase the estimation area</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It is a trade off</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5747242" y="1825625"/>
            <a:ext cx="5606558" cy="3060857"/>
          </a:xfrm>
          <a:prstGeom prst="rect">
            <a:avLst/>
          </a:prstGeom>
        </p:spPr>
      </p:pic>
    </p:spTree>
    <p:extLst>
      <p:ext uri="{BB962C8B-B14F-4D97-AF65-F5344CB8AC3E}">
        <p14:creationId xmlns:p14="http://schemas.microsoft.com/office/powerpoint/2010/main" val="3434099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Disadvantages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2565096"/>
            <a:ext cx="10515600" cy="782403"/>
          </a:xfrm>
        </p:spPr>
        <p:txBody>
          <a:bodyPr/>
          <a:lstStyle/>
          <a:p>
            <a:r>
              <a:rPr lang="en-US" altLang="zh-CN" dirty="0">
                <a:latin typeface="Times New Roman" panose="02020603050405020304" pitchFamily="18" charset="0"/>
                <a:cs typeface="Times New Roman" panose="02020603050405020304" pitchFamily="18" charset="0"/>
              </a:rPr>
              <a:t>Increasing sampling points is a pressure on </a:t>
            </a:r>
            <a:r>
              <a:rPr lang="en-US" altLang="zh-CN" sz="3600" b="1" dirty="0">
                <a:latin typeface="Times New Roman" panose="02020603050405020304" pitchFamily="18" charset="0"/>
                <a:cs typeface="Times New Roman" panose="02020603050405020304" pitchFamily="18" charset="0"/>
              </a:rPr>
              <a:t>storage</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875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4A6D-64ED-8D45-AF28-62179C8BD7D3}"/>
              </a:ext>
            </a:extLst>
          </p:cNvPr>
          <p:cNvSpPr>
            <a:spLocks noGrp="1"/>
          </p:cNvSpPr>
          <p:nvPr>
            <p:ph type="title"/>
          </p:nvPr>
        </p:nvSpPr>
        <p:spPr/>
        <p:txBody>
          <a:bodyPr/>
          <a:lstStyle/>
          <a:p>
            <a:r>
              <a:rPr lang="en-US" altLang="zh-CN" dirty="0"/>
              <a:t>Power</a:t>
            </a:r>
            <a:r>
              <a:rPr lang="zh-CN" altLang="en-US" dirty="0"/>
              <a:t> </a:t>
            </a:r>
            <a:r>
              <a:rPr lang="en-US" altLang="zh-CN" dirty="0"/>
              <a:t>Spectral</a:t>
            </a:r>
            <a:r>
              <a:rPr lang="zh-CN" altLang="en-US" dirty="0"/>
              <a:t> </a:t>
            </a:r>
            <a:r>
              <a:rPr lang="en-US" altLang="zh-CN" dirty="0"/>
              <a:t>Density(PSD) of a Signal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86494F-E2AF-974C-AEE0-F8635807A780}"/>
                  </a:ext>
                </a:extLst>
              </p:cNvPr>
              <p:cNvSpPr>
                <a:spLocks noGrp="1"/>
              </p:cNvSpPr>
              <p:nvPr>
                <p:ph idx="1"/>
              </p:nvPr>
            </p:nvSpPr>
            <p:spPr/>
            <p:txBody>
              <a:bodyPr>
                <a:normAutofit/>
              </a:bodyPr>
              <a:lstStyle/>
              <a:p>
                <a:r>
                  <a:rPr lang="en-US" altLang="zh-CN" dirty="0"/>
                  <a:t>For</a:t>
                </a:r>
                <a:r>
                  <a:rPr lang="zh-CN" altLang="en-US" dirty="0"/>
                  <a:t> </a:t>
                </a:r>
                <a:r>
                  <a:rPr lang="en-US" altLang="zh-CN" dirty="0"/>
                  <a:t>signal</a:t>
                </a:r>
                <a:r>
                  <a:rPr lang="zh-CN" altLang="en-US" dirty="0"/>
                  <a:t> </a:t>
                </a:r>
                <a:r>
                  <a:rPr lang="en-US" altLang="zh-CN" dirty="0"/>
                  <a:t>with</a:t>
                </a:r>
                <a:r>
                  <a:rPr lang="zh-CN" altLang="en-US" dirty="0"/>
                  <a:t> </a:t>
                </a:r>
                <a:r>
                  <a:rPr lang="en-US" altLang="zh-CN" dirty="0"/>
                  <a:t>infinite</a:t>
                </a:r>
                <a:r>
                  <a:rPr lang="zh-CN" altLang="en-US" dirty="0"/>
                  <a:t> </a:t>
                </a:r>
                <a:r>
                  <a:rPr lang="en-US" altLang="zh-CN" dirty="0"/>
                  <a:t>energy,</a:t>
                </a:r>
                <a:r>
                  <a:rPr lang="zh-CN" altLang="en-US" dirty="0"/>
                  <a:t> </a:t>
                </a:r>
                <a:r>
                  <a:rPr lang="en-US" altLang="zh-CN" dirty="0"/>
                  <a:t>consider</a:t>
                </a:r>
                <a:r>
                  <a:rPr lang="zh-CN" altLang="en-US" dirty="0"/>
                  <a:t> </a:t>
                </a:r>
                <a:r>
                  <a:rPr lang="en-US" altLang="zh-CN" dirty="0"/>
                  <a:t>its</a:t>
                </a:r>
                <a:r>
                  <a:rPr lang="zh-CN" altLang="en-US" dirty="0"/>
                  <a:t> </a:t>
                </a:r>
                <a:r>
                  <a:rPr lang="en-US" altLang="zh-CN" dirty="0">
                    <a:solidFill>
                      <a:srgbClr val="FF0000"/>
                    </a:solidFill>
                  </a:rPr>
                  <a:t>average</a:t>
                </a:r>
                <a:r>
                  <a:rPr lang="zh-CN" altLang="en-US" dirty="0">
                    <a:solidFill>
                      <a:srgbClr val="FF0000"/>
                    </a:solidFill>
                  </a:rPr>
                  <a:t> </a:t>
                </a:r>
                <a:r>
                  <a:rPr lang="en-US" altLang="zh-CN" dirty="0">
                    <a:solidFill>
                      <a:srgbClr val="FF0000"/>
                    </a:solidFill>
                  </a:rPr>
                  <a:t>power</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𝑇</m:t>
                              </m:r>
                              <m:r>
                                <a:rPr lang="en-US" altLang="zh-CN" b="0" i="1" smtClean="0">
                                  <a:latin typeface="Cambria Math" panose="02040503050406030204" pitchFamily="18" charset="0"/>
                                  <a:ea typeface="Cambria Math" panose="02040503050406030204" pitchFamily="18" charset="0"/>
                                </a:rPr>
                                <m:t>→∞</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nary>
                            <m:naryPr>
                              <m:ctrlPr>
                                <a:rPr lang="en-US" i="1">
                                  <a:latin typeface="Cambria Math" panose="02040503050406030204" pitchFamily="18" charset="0"/>
                                </a:rPr>
                              </m:ctrlPr>
                            </m:naryPr>
                            <m:sub>
                              <m:r>
                                <m:rPr>
                                  <m:brk m:alnAt="23"/>
                                </m:rPr>
                                <a:rPr lang="en-US" altLang="zh-CN" i="1">
                                  <a:latin typeface="Cambria Math" panose="02040503050406030204" pitchFamily="18" charset="0"/>
                                </a:rPr>
                                <m:t>0</m:t>
                              </m:r>
                            </m:sub>
                            <m:sup>
                              <m:r>
                                <a:rPr lang="en-US" altLang="zh-CN" i="1">
                                  <a:latin typeface="Cambria Math" panose="02040503050406030204" pitchFamily="18" charset="0"/>
                                </a:rPr>
                                <m:t>𝑇</m:t>
                              </m:r>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d>
                                </m:e>
                                <m:sup>
                                  <m:r>
                                    <a:rPr lang="en-US" altLang="zh-CN" i="1">
                                      <a:latin typeface="Cambria Math" panose="02040503050406030204" pitchFamily="18" charset="0"/>
                                    </a:rPr>
                                    <m:t>2</m:t>
                                  </m:r>
                                </m:sup>
                              </m:sSup>
                              <m:r>
                                <a:rPr lang="en-US" altLang="zh-CN" i="1">
                                  <a:latin typeface="Cambria Math" panose="02040503050406030204" pitchFamily="18" charset="0"/>
                                </a:rPr>
                                <m:t>𝑑𝑡</m:t>
                              </m:r>
                            </m:e>
                          </m:nary>
                        </m:e>
                      </m:func>
                    </m:oMath>
                  </m:oMathPara>
                </a14:m>
                <a:endParaRPr lang="en-US" altLang="zh-CN" b="0" dirty="0"/>
              </a:p>
              <a:p>
                <a:r>
                  <a:rPr lang="en-US" altLang="zh-CN" dirty="0"/>
                  <a:t>Then</a:t>
                </a:r>
                <a:r>
                  <a:rPr lang="zh-CN" altLang="en-US" dirty="0"/>
                  <a:t> </a:t>
                </a:r>
                <a:r>
                  <a:rPr lang="en-US" altLang="zh-CN" dirty="0"/>
                  <a:t>we</a:t>
                </a:r>
                <a:r>
                  <a:rPr lang="zh-CN" altLang="en-US" dirty="0"/>
                  <a:t> </a:t>
                </a:r>
                <a:r>
                  <a:rPr lang="en-US" altLang="zh-CN" dirty="0"/>
                  <a:t>define</a:t>
                </a:r>
                <a:r>
                  <a:rPr lang="zh-CN" altLang="en-US" dirty="0"/>
                  <a:t> </a:t>
                </a:r>
                <a:r>
                  <a:rPr lang="en-US" altLang="zh-CN" dirty="0"/>
                  <a:t>the</a:t>
                </a:r>
                <a:r>
                  <a:rPr lang="zh-CN" altLang="en-US" dirty="0"/>
                  <a:t> </a:t>
                </a:r>
                <a:r>
                  <a:rPr lang="en-US" altLang="zh-CN" dirty="0">
                    <a:solidFill>
                      <a:srgbClr val="FF0000"/>
                    </a:solidFill>
                  </a:rPr>
                  <a:t>Power</a:t>
                </a:r>
                <a:r>
                  <a:rPr lang="zh-CN" altLang="en-US" dirty="0">
                    <a:solidFill>
                      <a:srgbClr val="FF0000"/>
                    </a:solidFill>
                  </a:rPr>
                  <a:t> </a:t>
                </a:r>
                <a:r>
                  <a:rPr lang="en-US" altLang="zh-CN" dirty="0">
                    <a:solidFill>
                      <a:srgbClr val="FF0000"/>
                    </a:solidFill>
                  </a:rPr>
                  <a:t>Spectral</a:t>
                </a:r>
                <a:r>
                  <a:rPr lang="zh-CN" altLang="en-US" dirty="0">
                    <a:solidFill>
                      <a:srgbClr val="FF0000"/>
                    </a:solidFill>
                  </a:rPr>
                  <a:t> </a:t>
                </a:r>
                <a:r>
                  <a:rPr lang="en-US" altLang="zh-CN" dirty="0">
                    <a:solidFill>
                      <a:srgbClr val="FF0000"/>
                    </a:solidFill>
                  </a:rPr>
                  <a:t>Density</a:t>
                </a:r>
                <a:r>
                  <a:rPr lang="zh-CN" altLang="en-US" dirty="0">
                    <a:solidFill>
                      <a:srgbClr val="FF0000"/>
                    </a:solidFill>
                  </a:rPr>
                  <a:t> </a:t>
                </a:r>
                <a:r>
                  <a:rPr lang="en-US" altLang="zh-CN" dirty="0"/>
                  <a:t>as</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𝑇</m:t>
                              </m:r>
                              <m:r>
                                <a:rPr lang="en-US" altLang="zh-CN" b="0" i="1" smtClean="0">
                                  <a:latin typeface="Cambria Math" panose="02040503050406030204" pitchFamily="18" charset="0"/>
                                  <a:ea typeface="Cambria Math" panose="02040503050406030204" pitchFamily="18" charset="0"/>
                                </a:rPr>
                                <m:t>→∞</m:t>
                              </m:r>
                            </m:lim>
                          </m:limLow>
                        </m:fName>
                        <m:e>
                          <m:r>
                            <a:rPr lang="en-US" altLang="zh-CN" b="1" i="1">
                              <a:latin typeface="Cambria Math" panose="02040503050406030204" pitchFamily="18" charset="0"/>
                            </a:rPr>
                            <m:t>𝑬</m:t>
                          </m:r>
                          <m:d>
                            <m:dPr>
                              <m:begChr m:val="["/>
                              <m:endChr m:val="]"/>
                              <m:ctrlPr>
                                <a:rPr lang="en-US" altLang="zh-CN" b="1"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e>
                                  </m:d>
                                </m:e>
                                <m:sup>
                                  <m:r>
                                    <a:rPr lang="en-US" altLang="zh-CN" b="0" i="1" smtClean="0">
                                      <a:latin typeface="Cambria Math" panose="02040503050406030204" pitchFamily="18" charset="0"/>
                                    </a:rPr>
                                    <m:t>2</m:t>
                                  </m:r>
                                </m:sup>
                              </m:sSup>
                            </m:e>
                          </m:d>
                        </m:e>
                      </m:func>
                    </m:oMath>
                  </m:oMathPara>
                </a14:m>
                <a:endParaRPr lang="en-US" dirty="0"/>
              </a:p>
              <a:p>
                <a:pPr marL="0" indent="0">
                  <a:lnSpc>
                    <a:spcPct val="110000"/>
                  </a:lnSpc>
                  <a:buNone/>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𝑓</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ad>
                            <m:radPr>
                              <m:degHide m:val="on"/>
                              <m:ctrlPr>
                                <a:rPr lang="en-US" altLang="zh-CN" b="0" i="1" dirty="0" smtClean="0">
                                  <a:latin typeface="Cambria Math" panose="02040503050406030204" pitchFamily="18" charset="0"/>
                                </a:rPr>
                              </m:ctrlPr>
                            </m:radPr>
                            <m:deg/>
                            <m:e>
                              <m:r>
                                <a:rPr lang="en-US" altLang="zh-CN" b="0" i="1" dirty="0" smtClean="0">
                                  <a:latin typeface="Cambria Math" panose="02040503050406030204" pitchFamily="18" charset="0"/>
                                </a:rPr>
                                <m:t>𝑇</m:t>
                              </m:r>
                            </m:e>
                          </m:rad>
                        </m:den>
                      </m:f>
                      <m:nary>
                        <m:naryPr>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𝑇</m:t>
                          </m:r>
                        </m:sup>
                        <m:e>
                          <m:r>
                            <a:rPr lang="en-US" altLang="zh-CN" b="0" i="1" dirty="0" smtClean="0">
                              <a:latin typeface="Cambria Math" panose="02040503050406030204" pitchFamily="18" charset="0"/>
                            </a:rPr>
                            <m:t>𝑥</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𝜋</m:t>
                              </m:r>
                              <m:r>
                                <a:rPr lang="en-US" altLang="zh-CN" b="0" i="1" dirty="0" smtClean="0">
                                  <a:latin typeface="Cambria Math" panose="02040503050406030204" pitchFamily="18" charset="0"/>
                                </a:rPr>
                                <m:t>𝑖𝑓𝑡</m:t>
                              </m:r>
                            </m:sup>
                          </m:sSup>
                          <m:r>
                            <a:rPr lang="en-US" altLang="zh-CN" b="0" i="1" dirty="0" smtClean="0">
                              <a:latin typeface="Cambria Math" panose="02040503050406030204" pitchFamily="18" charset="0"/>
                            </a:rPr>
                            <m:t>𝑑𝑡</m:t>
                          </m:r>
                        </m:e>
                      </m:nary>
                    </m:oMath>
                  </m:oMathPara>
                </a14:m>
                <a:endParaRPr lang="en-US" dirty="0"/>
              </a:p>
              <a:p>
                <a:pPr marL="0" indent="0" algn="ctr">
                  <a:buNone/>
                </a:pPr>
                <a:r>
                  <a:rPr lang="zh-CN" altLang="en-US" b="1"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d>
                      <m:dPr>
                        <m:ctrlPr>
                          <a:rPr lang="en-US" altLang="zh-CN" i="1" dirty="0">
                            <a:latin typeface="Cambria Math" panose="02040503050406030204" pitchFamily="18" charset="0"/>
                          </a:rPr>
                        </m:ctrlPr>
                      </m:dPr>
                      <m:e>
                        <m:r>
                          <a:rPr lang="en-US" altLang="zh-CN" i="1" dirty="0">
                            <a:latin typeface="Cambria Math" panose="02040503050406030204" pitchFamily="18" charset="0"/>
                          </a:rPr>
                          <m:t>𝑓</m:t>
                        </m:r>
                      </m:e>
                    </m:d>
                  </m:oMath>
                </a14:m>
                <a:r>
                  <a:rPr lang="en-US" altLang="zh-CN" dirty="0"/>
                  <a:t>:</a:t>
                </a:r>
                <a:r>
                  <a:rPr lang="zh-CN" altLang="en-US" dirty="0"/>
                  <a:t> </a:t>
                </a:r>
                <a:r>
                  <a:rPr lang="en-US" altLang="zh-CN" dirty="0"/>
                  <a:t>truncated</a:t>
                </a:r>
                <a:r>
                  <a:rPr lang="zh-CN" altLang="en-US" dirty="0"/>
                  <a:t> </a:t>
                </a:r>
                <a:r>
                  <a:rPr lang="en-US" altLang="zh-CN" dirty="0"/>
                  <a:t>Fourier</a:t>
                </a:r>
                <a:r>
                  <a:rPr lang="zh-CN" altLang="en-US" dirty="0"/>
                  <a:t> </a:t>
                </a:r>
                <a:r>
                  <a:rPr lang="en-US" altLang="zh-CN" dirty="0"/>
                  <a:t>transform,</a:t>
                </a:r>
                <a:r>
                  <a:rPr lang="zh-CN" altLang="en-US" b="1" dirty="0"/>
                  <a:t> </a:t>
                </a:r>
                <a14:m>
                  <m:oMath xmlns:m="http://schemas.openxmlformats.org/officeDocument/2006/math">
                    <m:r>
                      <a:rPr lang="en-US" altLang="zh-CN" b="1" i="1">
                        <a:latin typeface="Cambria Math" panose="02040503050406030204" pitchFamily="18" charset="0"/>
                      </a:rPr>
                      <m:t>𝑬</m:t>
                    </m:r>
                    <m:r>
                      <a:rPr lang="en-US" altLang="zh-CN" b="0" i="0" smtClean="0">
                        <a:latin typeface="Cambria Math" panose="02040503050406030204" pitchFamily="18" charset="0"/>
                      </a:rPr>
                      <m:t>:</m:t>
                    </m:r>
                    <m:r>
                      <a:rPr lang="zh-CN" altLang="en-US" b="0" i="0" smtClean="0">
                        <a:latin typeface="Cambria Math" panose="02040503050406030204" pitchFamily="18" charset="0"/>
                      </a:rPr>
                      <m:t> </m:t>
                    </m:r>
                  </m:oMath>
                </a14:m>
                <a:r>
                  <a:rPr lang="en-US" altLang="zh-CN" dirty="0"/>
                  <a:t>expected</a:t>
                </a:r>
                <a:r>
                  <a:rPr lang="zh-CN" altLang="en-US" dirty="0"/>
                  <a:t> </a:t>
                </a:r>
                <a:r>
                  <a:rPr lang="en-US" altLang="zh-CN" dirty="0"/>
                  <a:t>value.</a:t>
                </a:r>
                <a:endParaRPr lang="en-US" dirty="0"/>
              </a:p>
            </p:txBody>
          </p:sp>
        </mc:Choice>
        <mc:Fallback xmlns="">
          <p:sp>
            <p:nvSpPr>
              <p:cNvPr id="3" name="Content Placeholder 2">
                <a:extLst>
                  <a:ext uri="{FF2B5EF4-FFF2-40B4-BE49-F238E27FC236}">
                    <a16:creationId xmlns:a16="http://schemas.microsoft.com/office/drawing/2014/main" id="{7386494F-E2AF-974C-AEE0-F8635807A780}"/>
                  </a:ext>
                </a:extLst>
              </p:cNvPr>
              <p:cNvSpPr>
                <a:spLocks noGrp="1" noRot="1" noChangeAspect="1" noMove="1" noResize="1" noEditPoints="1" noAdjustHandles="1" noChangeArrowheads="1" noChangeShapeType="1" noTextEdit="1"/>
              </p:cNvSpPr>
              <p:nvPr>
                <p:ph idx="1"/>
              </p:nvPr>
            </p:nvSpPr>
            <p:spPr>
              <a:blipFill>
                <a:blip r:embed="rId3"/>
                <a:stretch>
                  <a:fillRect l="-965" t="-32749" b="-400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AA48A6F-263A-3746-9044-7C80492A0035}"/>
              </a:ext>
            </a:extLst>
          </p:cNvPr>
          <p:cNvSpPr txBox="1"/>
          <p:nvPr/>
        </p:nvSpPr>
        <p:spPr>
          <a:xfrm>
            <a:off x="8384361" y="230188"/>
            <a:ext cx="3485826" cy="369332"/>
          </a:xfrm>
          <a:prstGeom prst="rect">
            <a:avLst/>
          </a:prstGeom>
          <a:noFill/>
        </p:spPr>
        <p:txBody>
          <a:bodyPr wrap="none" rtlCol="0">
            <a:spAutoFit/>
          </a:bodyPr>
          <a:lstStyle/>
          <a:p>
            <a:pPr algn="r"/>
            <a:r>
              <a:rPr lang="en-US" altLang="zh-CN" dirty="0"/>
              <a:t>1.</a:t>
            </a:r>
            <a:r>
              <a:rPr lang="zh-CN" altLang="en-US" dirty="0"/>
              <a:t> </a:t>
            </a:r>
            <a:r>
              <a:rPr lang="en-US" dirty="0"/>
              <a:t>S</a:t>
            </a:r>
            <a:r>
              <a:rPr lang="en-US" altLang="zh-CN" dirty="0"/>
              <a:t>ignal</a:t>
            </a:r>
            <a:r>
              <a:rPr lang="zh-CN" altLang="en-US" dirty="0"/>
              <a:t> </a:t>
            </a:r>
            <a:r>
              <a:rPr lang="en-US" altLang="zh-CN" dirty="0"/>
              <a:t>Processing</a:t>
            </a:r>
            <a:r>
              <a:rPr lang="zh-CN" altLang="en-US" dirty="0"/>
              <a:t> </a:t>
            </a:r>
            <a:r>
              <a:rPr lang="en-US" altLang="zh-CN" dirty="0"/>
              <a:t>Prerequisites</a:t>
            </a:r>
            <a:endParaRPr lang="en-US" dirty="0"/>
          </a:p>
        </p:txBody>
      </p:sp>
    </p:spTree>
    <p:extLst>
      <p:ext uri="{BB962C8B-B14F-4D97-AF65-F5344CB8AC3E}">
        <p14:creationId xmlns:p14="http://schemas.microsoft.com/office/powerpoint/2010/main" val="1125231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Times New Roman" panose="02020603050405020304" pitchFamily="18" charset="0"/>
                <a:cs typeface="Times New Roman" panose="02020603050405020304" pitchFamily="18" charset="0"/>
              </a:rPr>
              <a:t>Voronoi</a:t>
            </a:r>
            <a:r>
              <a:rPr lang="en-US" altLang="zh-CN" dirty="0">
                <a:latin typeface="Times New Roman" panose="02020603050405020304" pitchFamily="18" charset="0"/>
                <a:cs typeface="Times New Roman" panose="02020603050405020304" pitchFamily="18" charset="0"/>
              </a:rPr>
              <a:t> cell vs. Single </a:t>
            </a:r>
            <a:r>
              <a:rPr lang="en-US" altLang="zh-CN" dirty="0" err="1">
                <a:latin typeface="Times New Roman" panose="02020603050405020304" pitchFamily="18" charset="0"/>
                <a:cs typeface="Times New Roman" panose="02020603050405020304" pitchFamily="18" charset="0"/>
              </a:rPr>
              <a:t>Phonton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Estimate by the flux of a </a:t>
            </a:r>
            <a:r>
              <a:rPr lang="en-US" altLang="zh-CN" dirty="0" err="1">
                <a:latin typeface="Times New Roman" panose="02020603050405020304" pitchFamily="18" charset="0"/>
                <a:cs typeface="Times New Roman" panose="02020603050405020304" pitchFamily="18" charset="0"/>
              </a:rPr>
              <a:t>Voronoi</a:t>
            </a:r>
            <a:r>
              <a:rPr lang="en-US" altLang="zh-CN" dirty="0">
                <a:latin typeface="Times New Roman" panose="02020603050405020304" pitchFamily="18" charset="0"/>
                <a:cs typeface="Times New Roman" panose="02020603050405020304" pitchFamily="18" charset="0"/>
              </a:rPr>
              <a:t> cell</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Not by the flux of a single </a:t>
            </a:r>
            <a:r>
              <a:rPr lang="en-US" altLang="zh-CN" dirty="0" err="1">
                <a:latin typeface="Times New Roman" panose="02020603050405020304" pitchFamily="18" charset="0"/>
                <a:cs typeface="Times New Roman" panose="02020603050405020304" pitchFamily="18" charset="0"/>
              </a:rPr>
              <a:t>phonton</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7116418" y="1825625"/>
            <a:ext cx="4805610" cy="4645180"/>
          </a:xfrm>
          <a:prstGeom prst="rect">
            <a:avLst/>
          </a:prstGeom>
        </p:spPr>
      </p:pic>
    </p:spTree>
    <p:extLst>
      <p:ext uri="{BB962C8B-B14F-4D97-AF65-F5344CB8AC3E}">
        <p14:creationId xmlns:p14="http://schemas.microsoft.com/office/powerpoint/2010/main" val="2252909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New Problem:</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Approximation error on the edge</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Caused by the irregular shape of </a:t>
            </a:r>
            <a:r>
              <a:rPr lang="en-US" altLang="zh-CN" dirty="0" err="1">
                <a:latin typeface="Times New Roman" panose="02020603050405020304" pitchFamily="18" charset="0"/>
                <a:cs typeface="Times New Roman" panose="02020603050405020304" pitchFamily="18" charset="0"/>
              </a:rPr>
              <a:t>veronoi</a:t>
            </a:r>
            <a:r>
              <a:rPr lang="en-US" altLang="zh-CN" dirty="0">
                <a:latin typeface="Times New Roman" panose="02020603050405020304" pitchFamily="18" charset="0"/>
                <a:cs typeface="Times New Roman" panose="02020603050405020304" pitchFamily="18" charset="0"/>
              </a:rPr>
              <a:t> cell</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5181600" y="3510961"/>
            <a:ext cx="6547075" cy="3101021"/>
          </a:xfrm>
          <a:prstGeom prst="rect">
            <a:avLst/>
          </a:prstGeom>
        </p:spPr>
      </p:pic>
    </p:spTree>
    <p:extLst>
      <p:ext uri="{BB962C8B-B14F-4D97-AF65-F5344CB8AC3E}">
        <p14:creationId xmlns:p14="http://schemas.microsoft.com/office/powerpoint/2010/main" val="4286545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Blue Noise Distribution </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Minimize the variance</a:t>
            </a: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969198" y="2479040"/>
            <a:ext cx="10253603" cy="3957637"/>
          </a:xfrm>
          <a:prstGeom prst="rect">
            <a:avLst/>
          </a:prstGeom>
        </p:spPr>
      </p:pic>
    </p:spTree>
    <p:extLst>
      <p:ext uri="{BB962C8B-B14F-4D97-AF65-F5344CB8AC3E}">
        <p14:creationId xmlns:p14="http://schemas.microsoft.com/office/powerpoint/2010/main" val="2341665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Algorithm</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838200" y="1525414"/>
            <a:ext cx="4606779" cy="4651549"/>
          </a:xfrm>
          <a:prstGeom prst="rect">
            <a:avLst/>
          </a:prstGeom>
        </p:spPr>
      </p:pic>
      <p:pic>
        <p:nvPicPr>
          <p:cNvPr id="7" name="图片 6"/>
          <p:cNvPicPr>
            <a:picLocks noChangeAspect="1"/>
          </p:cNvPicPr>
          <p:nvPr/>
        </p:nvPicPr>
        <p:blipFill>
          <a:blip r:embed="rId3"/>
          <a:stretch>
            <a:fillRect/>
          </a:stretch>
        </p:blipFill>
        <p:spPr>
          <a:xfrm>
            <a:off x="5943600" y="2063686"/>
            <a:ext cx="5981700" cy="2730563"/>
          </a:xfrm>
          <a:prstGeom prst="rect">
            <a:avLst/>
          </a:prstGeom>
        </p:spPr>
      </p:pic>
    </p:spTree>
    <p:extLst>
      <p:ext uri="{BB962C8B-B14F-4D97-AF65-F5344CB8AC3E}">
        <p14:creationId xmlns:p14="http://schemas.microsoft.com/office/powerpoint/2010/main" val="1223662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Monte Carlo Estimation of Flux</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1536699" y="2110760"/>
            <a:ext cx="3794125" cy="900727"/>
          </a:xfrm>
          <a:prstGeom prst="rect">
            <a:avLst/>
          </a:prstGeom>
        </p:spPr>
      </p:pic>
      <p:pic>
        <p:nvPicPr>
          <p:cNvPr id="5" name="图片 4"/>
          <p:cNvPicPr>
            <a:picLocks noChangeAspect="1"/>
          </p:cNvPicPr>
          <p:nvPr/>
        </p:nvPicPr>
        <p:blipFill>
          <a:blip r:embed="rId3"/>
          <a:stretch>
            <a:fillRect/>
          </a:stretch>
        </p:blipFill>
        <p:spPr>
          <a:xfrm>
            <a:off x="1536699" y="3296622"/>
            <a:ext cx="4879340" cy="1045573"/>
          </a:xfrm>
          <a:prstGeom prst="rect">
            <a:avLst/>
          </a:prstGeom>
        </p:spPr>
      </p:pic>
      <p:pic>
        <p:nvPicPr>
          <p:cNvPr id="6" name="图片 5"/>
          <p:cNvPicPr>
            <a:picLocks noChangeAspect="1"/>
          </p:cNvPicPr>
          <p:nvPr/>
        </p:nvPicPr>
        <p:blipFill>
          <a:blip r:embed="rId4"/>
          <a:stretch>
            <a:fillRect/>
          </a:stretch>
        </p:blipFill>
        <p:spPr>
          <a:xfrm>
            <a:off x="1536699" y="4627330"/>
            <a:ext cx="4640050" cy="1103460"/>
          </a:xfrm>
          <a:prstGeom prst="rect">
            <a:avLst/>
          </a:prstGeom>
        </p:spPr>
      </p:pic>
      <p:pic>
        <p:nvPicPr>
          <p:cNvPr id="7" name="图片 6"/>
          <p:cNvPicPr>
            <a:picLocks noChangeAspect="1"/>
          </p:cNvPicPr>
          <p:nvPr/>
        </p:nvPicPr>
        <p:blipFill>
          <a:blip r:embed="rId5"/>
          <a:stretch>
            <a:fillRect/>
          </a:stretch>
        </p:blipFill>
        <p:spPr>
          <a:xfrm>
            <a:off x="6416039" y="2191244"/>
            <a:ext cx="4990147" cy="1105378"/>
          </a:xfrm>
          <a:prstGeom prst="rect">
            <a:avLst/>
          </a:prstGeom>
        </p:spPr>
      </p:pic>
      <p:pic>
        <p:nvPicPr>
          <p:cNvPr id="8" name="图片 7"/>
          <p:cNvPicPr>
            <a:picLocks noChangeAspect="1"/>
          </p:cNvPicPr>
          <p:nvPr/>
        </p:nvPicPr>
        <p:blipFill>
          <a:blip r:embed="rId6"/>
          <a:stretch>
            <a:fillRect/>
          </a:stretch>
        </p:blipFill>
        <p:spPr>
          <a:xfrm>
            <a:off x="6416039" y="3797178"/>
            <a:ext cx="5316855" cy="1161498"/>
          </a:xfrm>
          <a:prstGeom prst="rect">
            <a:avLst/>
          </a:prstGeom>
        </p:spPr>
      </p:pic>
    </p:spTree>
    <p:extLst>
      <p:ext uri="{BB962C8B-B14F-4D97-AF65-F5344CB8AC3E}">
        <p14:creationId xmlns:p14="http://schemas.microsoft.com/office/powerpoint/2010/main" val="2311470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Relaxation Operator</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838200" y="2115820"/>
            <a:ext cx="5758437" cy="754380"/>
          </a:xfrm>
          <a:prstGeom prst="rect">
            <a:avLst/>
          </a:prstGeom>
        </p:spPr>
      </p:pic>
      <p:pic>
        <p:nvPicPr>
          <p:cNvPr id="7" name="图片 6"/>
          <p:cNvPicPr>
            <a:picLocks noChangeAspect="1"/>
          </p:cNvPicPr>
          <p:nvPr/>
        </p:nvPicPr>
        <p:blipFill>
          <a:blip r:embed="rId3"/>
          <a:stretch>
            <a:fillRect/>
          </a:stretch>
        </p:blipFill>
        <p:spPr>
          <a:xfrm>
            <a:off x="958215" y="3069272"/>
            <a:ext cx="5851208" cy="669277"/>
          </a:xfrm>
          <a:prstGeom prst="rect">
            <a:avLst/>
          </a:prstGeom>
        </p:spPr>
      </p:pic>
      <p:pic>
        <p:nvPicPr>
          <p:cNvPr id="8" name="图片 7"/>
          <p:cNvPicPr>
            <a:picLocks noChangeAspect="1"/>
          </p:cNvPicPr>
          <p:nvPr/>
        </p:nvPicPr>
        <p:blipFill>
          <a:blip r:embed="rId4"/>
          <a:stretch>
            <a:fillRect/>
          </a:stretch>
        </p:blipFill>
        <p:spPr>
          <a:xfrm>
            <a:off x="904876" y="4144644"/>
            <a:ext cx="3895725" cy="598320"/>
          </a:xfrm>
          <a:prstGeom prst="rect">
            <a:avLst/>
          </a:prstGeom>
        </p:spPr>
      </p:pic>
      <p:pic>
        <p:nvPicPr>
          <p:cNvPr id="11" name="图片 10"/>
          <p:cNvPicPr>
            <a:picLocks noChangeAspect="1"/>
          </p:cNvPicPr>
          <p:nvPr/>
        </p:nvPicPr>
        <p:blipFill>
          <a:blip r:embed="rId5"/>
          <a:stretch>
            <a:fillRect/>
          </a:stretch>
        </p:blipFill>
        <p:spPr>
          <a:xfrm>
            <a:off x="7992390" y="1228480"/>
            <a:ext cx="2625807" cy="2510069"/>
          </a:xfrm>
          <a:prstGeom prst="rect">
            <a:avLst/>
          </a:prstGeom>
        </p:spPr>
      </p:pic>
      <p:pic>
        <p:nvPicPr>
          <p:cNvPr id="12" name="图片 11"/>
          <p:cNvPicPr>
            <a:picLocks noChangeAspect="1"/>
          </p:cNvPicPr>
          <p:nvPr/>
        </p:nvPicPr>
        <p:blipFill>
          <a:blip r:embed="rId6"/>
          <a:stretch>
            <a:fillRect/>
          </a:stretch>
        </p:blipFill>
        <p:spPr>
          <a:xfrm>
            <a:off x="7973795" y="3968114"/>
            <a:ext cx="2662999" cy="2603574"/>
          </a:xfrm>
          <a:prstGeom prst="rect">
            <a:avLst/>
          </a:prstGeom>
        </p:spPr>
      </p:pic>
    </p:spTree>
    <p:extLst>
      <p:ext uri="{BB962C8B-B14F-4D97-AF65-F5344CB8AC3E}">
        <p14:creationId xmlns:p14="http://schemas.microsoft.com/office/powerpoint/2010/main" val="2680442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090737" y="1154112"/>
            <a:ext cx="8010525" cy="4524375"/>
          </a:xfrm>
          <a:prstGeom prst="rect">
            <a:avLst/>
          </a:prstGeom>
        </p:spPr>
      </p:pic>
    </p:spTree>
    <p:extLst>
      <p:ext uri="{BB962C8B-B14F-4D97-AF65-F5344CB8AC3E}">
        <p14:creationId xmlns:p14="http://schemas.microsoft.com/office/powerpoint/2010/main" val="858303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Multi Class Blue Noise Sampling</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92894" y="1624013"/>
            <a:ext cx="11606212" cy="4098536"/>
          </a:xfrm>
          <a:prstGeom prst="rect">
            <a:avLst/>
          </a:prstGeom>
        </p:spPr>
      </p:pic>
    </p:spTree>
    <p:extLst>
      <p:ext uri="{BB962C8B-B14F-4D97-AF65-F5344CB8AC3E}">
        <p14:creationId xmlns:p14="http://schemas.microsoft.com/office/powerpoint/2010/main" val="2527604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Sample Class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Fill rate</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4276724" y="2655213"/>
            <a:ext cx="3629025" cy="1488161"/>
          </a:xfrm>
          <a:prstGeom prst="rect">
            <a:avLst/>
          </a:prstGeom>
        </p:spPr>
      </p:pic>
    </p:spTree>
    <p:extLst>
      <p:ext uri="{BB962C8B-B14F-4D97-AF65-F5344CB8AC3E}">
        <p14:creationId xmlns:p14="http://schemas.microsoft.com/office/powerpoint/2010/main" val="2822068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Sample Control</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943100" y="1571323"/>
            <a:ext cx="8305800" cy="4191302"/>
          </a:xfrm>
          <a:prstGeom prst="rect">
            <a:avLst/>
          </a:prstGeom>
        </p:spPr>
      </p:pic>
    </p:spTree>
    <p:extLst>
      <p:ext uri="{BB962C8B-B14F-4D97-AF65-F5344CB8AC3E}">
        <p14:creationId xmlns:p14="http://schemas.microsoft.com/office/powerpoint/2010/main" val="883515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4261-9A11-4B4E-975E-9D4FB4B245DD}"/>
              </a:ext>
            </a:extLst>
          </p:cNvPr>
          <p:cNvSpPr>
            <a:spLocks noGrp="1"/>
          </p:cNvSpPr>
          <p:nvPr>
            <p:ph type="title"/>
          </p:nvPr>
        </p:nvSpPr>
        <p:spPr/>
        <p:txBody>
          <a:bodyPr/>
          <a:lstStyle/>
          <a:p>
            <a:r>
              <a:rPr lang="en-US" altLang="zh-CN" dirty="0"/>
              <a:t>Example</a:t>
            </a:r>
            <a:r>
              <a:rPr lang="zh-CN" altLang="en-US" dirty="0"/>
              <a:t> </a:t>
            </a:r>
            <a:r>
              <a:rPr lang="en-US" altLang="zh-CN" dirty="0"/>
              <a:t>of</a:t>
            </a:r>
            <a:r>
              <a:rPr lang="zh-CN" altLang="en-US" dirty="0"/>
              <a:t> </a:t>
            </a:r>
            <a:r>
              <a:rPr lang="en-US" altLang="zh-CN" dirty="0"/>
              <a:t>Power</a:t>
            </a:r>
            <a:r>
              <a:rPr lang="zh-CN" altLang="en-US" dirty="0"/>
              <a:t> </a:t>
            </a:r>
            <a:r>
              <a:rPr lang="en-US" altLang="zh-CN" dirty="0"/>
              <a:t>Spectrum</a:t>
            </a:r>
            <a:endParaRPr lang="en-US" dirty="0"/>
          </a:p>
        </p:txBody>
      </p:sp>
      <p:pic>
        <p:nvPicPr>
          <p:cNvPr id="4" name="Picture 3">
            <a:extLst>
              <a:ext uri="{FF2B5EF4-FFF2-40B4-BE49-F238E27FC236}">
                <a16:creationId xmlns:a16="http://schemas.microsoft.com/office/drawing/2014/main" id="{2888A8F6-A461-1244-95A9-739A1083DA44}"/>
              </a:ext>
            </a:extLst>
          </p:cNvPr>
          <p:cNvPicPr>
            <a:picLocks noChangeAspect="1"/>
          </p:cNvPicPr>
          <p:nvPr/>
        </p:nvPicPr>
        <p:blipFill>
          <a:blip r:embed="rId3"/>
          <a:stretch>
            <a:fillRect/>
          </a:stretch>
        </p:blipFill>
        <p:spPr>
          <a:xfrm>
            <a:off x="928833" y="1619656"/>
            <a:ext cx="10424967" cy="4166001"/>
          </a:xfrm>
          <a:prstGeom prst="rect">
            <a:avLst/>
          </a:prstGeom>
        </p:spPr>
      </p:pic>
      <p:sp>
        <p:nvSpPr>
          <p:cNvPr id="5" name="TextBox 4">
            <a:extLst>
              <a:ext uri="{FF2B5EF4-FFF2-40B4-BE49-F238E27FC236}">
                <a16:creationId xmlns:a16="http://schemas.microsoft.com/office/drawing/2014/main" id="{8E730B16-9652-B040-86BA-B2E546E4AC28}"/>
              </a:ext>
            </a:extLst>
          </p:cNvPr>
          <p:cNvSpPr txBox="1"/>
          <p:nvPr/>
        </p:nvSpPr>
        <p:spPr>
          <a:xfrm>
            <a:off x="2375176" y="6019877"/>
            <a:ext cx="8717771" cy="338554"/>
          </a:xfrm>
          <a:prstGeom prst="rect">
            <a:avLst/>
          </a:prstGeom>
          <a:noFill/>
        </p:spPr>
        <p:txBody>
          <a:bodyPr wrap="none" rtlCol="0">
            <a:spAutoFit/>
          </a:bodyPr>
          <a:lstStyle/>
          <a:p>
            <a:r>
              <a:rPr lang="en-US" sz="1600" dirty="0"/>
              <a:t>https://</a:t>
            </a:r>
            <a:r>
              <a:rPr lang="en-US" sz="1600" dirty="0" err="1"/>
              <a:t>en.wikipedia.org</a:t>
            </a:r>
            <a:r>
              <a:rPr lang="en-US" sz="1600" dirty="0"/>
              <a:t>/wiki/</a:t>
            </a:r>
            <a:r>
              <a:rPr lang="en-US" sz="1600" dirty="0" err="1"/>
              <a:t>Spectral_density</a:t>
            </a:r>
            <a:r>
              <a:rPr lang="en-US" sz="1600" dirty="0"/>
              <a:t>#/media/</a:t>
            </a:r>
            <a:r>
              <a:rPr lang="en-US" sz="1600" dirty="0" err="1"/>
              <a:t>File:Voice_waveform_and_spectrum.png</a:t>
            </a:r>
            <a:endParaRPr lang="en-US" sz="1600" dirty="0"/>
          </a:p>
        </p:txBody>
      </p:sp>
      <p:sp>
        <p:nvSpPr>
          <p:cNvPr id="6" name="TextBox 5">
            <a:extLst>
              <a:ext uri="{FF2B5EF4-FFF2-40B4-BE49-F238E27FC236}">
                <a16:creationId xmlns:a16="http://schemas.microsoft.com/office/drawing/2014/main" id="{FAABA24A-14D9-C34C-85C0-8A4E04AA1F48}"/>
              </a:ext>
            </a:extLst>
          </p:cNvPr>
          <p:cNvSpPr txBox="1"/>
          <p:nvPr/>
        </p:nvSpPr>
        <p:spPr>
          <a:xfrm>
            <a:off x="8384361" y="230188"/>
            <a:ext cx="3485826" cy="369332"/>
          </a:xfrm>
          <a:prstGeom prst="rect">
            <a:avLst/>
          </a:prstGeom>
          <a:noFill/>
        </p:spPr>
        <p:txBody>
          <a:bodyPr wrap="none" rtlCol="0">
            <a:spAutoFit/>
          </a:bodyPr>
          <a:lstStyle/>
          <a:p>
            <a:pPr algn="r"/>
            <a:r>
              <a:rPr lang="en-US" altLang="zh-CN" dirty="0"/>
              <a:t>1.</a:t>
            </a:r>
            <a:r>
              <a:rPr lang="zh-CN" altLang="en-US" dirty="0"/>
              <a:t> </a:t>
            </a:r>
            <a:r>
              <a:rPr lang="en-US" dirty="0"/>
              <a:t>S</a:t>
            </a:r>
            <a:r>
              <a:rPr lang="en-US" altLang="zh-CN" dirty="0"/>
              <a:t>ignal</a:t>
            </a:r>
            <a:r>
              <a:rPr lang="zh-CN" altLang="en-US" dirty="0"/>
              <a:t> </a:t>
            </a:r>
            <a:r>
              <a:rPr lang="en-US" altLang="zh-CN" dirty="0"/>
              <a:t>Processing</a:t>
            </a:r>
            <a:r>
              <a:rPr lang="zh-CN" altLang="en-US" dirty="0"/>
              <a:t> </a:t>
            </a:r>
            <a:r>
              <a:rPr lang="en-US" altLang="zh-CN" dirty="0"/>
              <a:t>Prerequisites</a:t>
            </a:r>
            <a:endParaRPr lang="en-US" dirty="0"/>
          </a:p>
        </p:txBody>
      </p:sp>
    </p:spTree>
    <p:extLst>
      <p:ext uri="{BB962C8B-B14F-4D97-AF65-F5344CB8AC3E}">
        <p14:creationId xmlns:p14="http://schemas.microsoft.com/office/powerpoint/2010/main" val="2752602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R-Matrix</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838200" y="2695647"/>
            <a:ext cx="6873963" cy="2676045"/>
          </a:xfrm>
          <a:prstGeom prst="rect">
            <a:avLst/>
          </a:prstGeom>
        </p:spPr>
      </p:pic>
      <p:pic>
        <p:nvPicPr>
          <p:cNvPr id="5" name="内容占位符 4"/>
          <p:cNvPicPr>
            <a:picLocks noGrp="1" noChangeAspect="1"/>
          </p:cNvPicPr>
          <p:nvPr>
            <p:ph idx="1"/>
          </p:nvPr>
        </p:nvPicPr>
        <p:blipFill>
          <a:blip r:embed="rId3"/>
          <a:stretch>
            <a:fillRect/>
          </a:stretch>
        </p:blipFill>
        <p:spPr>
          <a:xfrm>
            <a:off x="5999684" y="806449"/>
            <a:ext cx="5554142" cy="3227220"/>
          </a:xfrm>
          <a:prstGeom prst="rect">
            <a:avLst/>
          </a:prstGeom>
        </p:spPr>
      </p:pic>
    </p:spTree>
    <p:extLst>
      <p:ext uri="{BB962C8B-B14F-4D97-AF65-F5344CB8AC3E}">
        <p14:creationId xmlns:p14="http://schemas.microsoft.com/office/powerpoint/2010/main" val="22533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Overlapping</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067199" y="1825625"/>
            <a:ext cx="4447776" cy="4562475"/>
          </a:xfrm>
          <a:prstGeom prst="rect">
            <a:avLst/>
          </a:prstGeom>
        </p:spPr>
      </p:pic>
    </p:spTree>
    <p:extLst>
      <p:ext uri="{BB962C8B-B14F-4D97-AF65-F5344CB8AC3E}">
        <p14:creationId xmlns:p14="http://schemas.microsoft.com/office/powerpoint/2010/main" val="2725809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0CAF-C634-DD45-9580-84FB634662C4}"/>
              </a:ext>
            </a:extLst>
          </p:cNvPr>
          <p:cNvSpPr>
            <a:spLocks noGrp="1"/>
          </p:cNvSpPr>
          <p:nvPr>
            <p:ph type="title"/>
          </p:nvPr>
        </p:nvSpPr>
        <p:spPr/>
        <p:txBody>
          <a:bodyPr/>
          <a:lstStyle/>
          <a:p>
            <a:r>
              <a:rPr lang="en-US" altLang="zh-CN" dirty="0"/>
              <a:t>2D</a:t>
            </a:r>
            <a:r>
              <a:rPr lang="zh-CN" altLang="en-US" dirty="0"/>
              <a:t> </a:t>
            </a:r>
            <a:r>
              <a:rPr lang="en-US" altLang="zh-CN" dirty="0"/>
              <a:t>Discrete</a:t>
            </a:r>
            <a:r>
              <a:rPr lang="zh-CN" altLang="en-US" dirty="0"/>
              <a:t> </a:t>
            </a:r>
            <a:r>
              <a:rPr lang="en-US" altLang="zh-CN" dirty="0"/>
              <a:t>Fourier</a:t>
            </a:r>
            <a:r>
              <a:rPr lang="zh-CN" altLang="en-US" dirty="0"/>
              <a:t> </a:t>
            </a:r>
            <a:r>
              <a:rPr lang="en-US" altLang="zh-CN" dirty="0"/>
              <a:t>Transform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4DD4DC-9C6E-1F4E-969D-57E5FC0CEA98}"/>
                  </a:ext>
                </a:extLst>
              </p:cNvPr>
              <p:cNvSpPr>
                <a:spLocks noGrp="1"/>
              </p:cNvSpPr>
              <p:nvPr>
                <p:ph idx="1"/>
              </p:nvPr>
            </p:nvSpPr>
            <p:spPr/>
            <p:txBody>
              <a:bodyPr>
                <a:normAutofit/>
              </a:bodyPr>
              <a:lstStyle/>
              <a:p>
                <a:r>
                  <a:rPr lang="en-US" altLang="zh-CN" dirty="0"/>
                  <a:t>Signal</a:t>
                </a:r>
                <a:r>
                  <a:rPr lang="zh-CN" altLang="en-US" dirty="0"/>
                  <a:t> </a:t>
                </a:r>
                <a:r>
                  <a:rPr lang="en-US" altLang="zh-CN" dirty="0"/>
                  <a:t>can</a:t>
                </a:r>
                <a:r>
                  <a:rPr lang="zh-CN" altLang="en-US" dirty="0"/>
                  <a:t> </a:t>
                </a:r>
                <a:r>
                  <a:rPr lang="en-US" altLang="zh-CN" dirty="0"/>
                  <a:t>also</a:t>
                </a:r>
                <a:r>
                  <a:rPr lang="zh-CN" altLang="en-US" dirty="0"/>
                  <a:t> </a:t>
                </a:r>
                <a:r>
                  <a:rPr lang="en-US" altLang="zh-CN" dirty="0"/>
                  <a:t>be</a:t>
                </a:r>
                <a:r>
                  <a:rPr lang="zh-CN" altLang="en-US" dirty="0"/>
                  <a:t> </a:t>
                </a:r>
                <a:r>
                  <a:rPr lang="en-US" altLang="zh-CN" dirty="0"/>
                  <a:t>2D,</a:t>
                </a:r>
                <a:r>
                  <a:rPr lang="zh-CN" altLang="en-US" dirty="0"/>
                  <a:t> </a:t>
                </a:r>
                <a:r>
                  <a:rPr lang="en-US" altLang="zh-CN" dirty="0"/>
                  <a:t>like</a:t>
                </a:r>
                <a:r>
                  <a:rPr lang="zh-CN" altLang="en-US" dirty="0"/>
                  <a:t> </a:t>
                </a:r>
                <a:r>
                  <a:rPr lang="en-US" altLang="zh-CN" dirty="0"/>
                  <a:t>an</a:t>
                </a:r>
                <a:r>
                  <a:rPr lang="zh-CN" altLang="en-US" dirty="0"/>
                  <a:t> </a:t>
                </a:r>
                <a:r>
                  <a:rPr lang="en-US" altLang="zh-CN" dirty="0"/>
                  <a:t>image</a:t>
                </a:r>
              </a:p>
              <a:p>
                <a:r>
                  <a:rPr lang="en-US" altLang="zh-CN" dirty="0"/>
                  <a:t>Fourier</a:t>
                </a:r>
                <a:r>
                  <a:rPr lang="zh-CN" altLang="en-US" dirty="0"/>
                  <a:t> </a:t>
                </a:r>
                <a:r>
                  <a:rPr lang="en-US" altLang="zh-CN" dirty="0"/>
                  <a:t>transform</a:t>
                </a:r>
                <a:r>
                  <a:rPr lang="zh-CN" altLang="en-US" dirty="0"/>
                  <a:t> </a:t>
                </a:r>
                <a:r>
                  <a:rPr lang="en-US" altLang="zh-CN" dirty="0"/>
                  <a:t>can</a:t>
                </a:r>
                <a:r>
                  <a:rPr lang="zh-CN" altLang="en-US" dirty="0"/>
                  <a:t> </a:t>
                </a:r>
                <a:r>
                  <a:rPr lang="en-US" altLang="zh-CN" dirty="0"/>
                  <a:t>be</a:t>
                </a:r>
                <a:r>
                  <a:rPr lang="zh-CN" altLang="en-US" dirty="0"/>
                  <a:t> </a:t>
                </a:r>
                <a:r>
                  <a:rPr lang="en-US" altLang="zh-CN" dirty="0"/>
                  <a:t>applied</a:t>
                </a:r>
                <a:r>
                  <a:rPr lang="zh-CN" altLang="en-US" dirty="0"/>
                  <a:t> </a:t>
                </a:r>
                <a:r>
                  <a:rPr lang="en-US" altLang="zh-CN" dirty="0"/>
                  <a:t>to</a:t>
                </a:r>
                <a:r>
                  <a:rPr lang="zh-CN" altLang="en-US" dirty="0"/>
                  <a:t> </a:t>
                </a:r>
                <a:r>
                  <a:rPr lang="en-US" altLang="zh-CN" dirty="0"/>
                  <a:t>N</a:t>
                </a:r>
                <a:r>
                  <a:rPr lang="zh-CN" altLang="en-US" dirty="0"/>
                  <a:t>*</a:t>
                </a:r>
                <a:r>
                  <a:rPr lang="en-US" altLang="zh-CN" dirty="0"/>
                  <a:t>N</a:t>
                </a:r>
                <a:r>
                  <a:rPr lang="zh-CN" altLang="en-US" dirty="0"/>
                  <a:t> </a:t>
                </a:r>
                <a:r>
                  <a:rPr lang="en-US" altLang="zh-CN" dirty="0"/>
                  <a:t>2D</a:t>
                </a:r>
                <a:r>
                  <a:rPr lang="zh-CN" altLang="en-US" dirty="0"/>
                  <a:t> </a:t>
                </a:r>
                <a:r>
                  <a:rPr lang="en-US" altLang="zh-CN" dirty="0"/>
                  <a:t>image(or</a:t>
                </a:r>
                <a:r>
                  <a:rPr lang="zh-CN" altLang="en-US" dirty="0"/>
                  <a:t> </a:t>
                </a:r>
                <a:r>
                  <a:rPr lang="en-US" altLang="zh-CN" dirty="0"/>
                  <a:t>other</a:t>
                </a:r>
                <a:r>
                  <a:rPr lang="zh-CN" altLang="en-US" dirty="0"/>
                  <a:t> </a:t>
                </a:r>
                <a:r>
                  <a:rPr lang="en-US" altLang="zh-CN" dirty="0"/>
                  <a:t>samples)</a:t>
                </a:r>
                <a:r>
                  <a:rPr lang="zh-CN" altLang="en-US" dirty="0"/>
                  <a:t> </a:t>
                </a:r>
                <a:r>
                  <a:rPr lang="en-US" altLang="zh-CN" dirty="0"/>
                  <a:t>to</a:t>
                </a:r>
                <a:r>
                  <a:rPr lang="zh-CN" altLang="en-US" dirty="0"/>
                  <a:t> </a:t>
                </a:r>
                <a:r>
                  <a:rPr lang="en-US" altLang="zh-CN" dirty="0"/>
                  <a:t>generate</a:t>
                </a:r>
                <a:r>
                  <a:rPr lang="zh-CN" altLang="en-US" dirty="0">
                    <a:solidFill>
                      <a:srgbClr val="FF0000"/>
                    </a:solidFill>
                  </a:rPr>
                  <a:t> </a:t>
                </a:r>
                <a:r>
                  <a:rPr lang="en-US" altLang="zh-CN" dirty="0">
                    <a:solidFill>
                      <a:srgbClr val="FF0000"/>
                    </a:solidFill>
                  </a:rPr>
                  <a:t>a</a:t>
                </a:r>
                <a:r>
                  <a:rPr lang="zh-CN" altLang="en-US" dirty="0">
                    <a:solidFill>
                      <a:srgbClr val="FF0000"/>
                    </a:solidFill>
                  </a:rPr>
                  <a:t> </a:t>
                </a:r>
                <a:r>
                  <a:rPr lang="en-US" altLang="zh-CN" dirty="0">
                    <a:solidFill>
                      <a:srgbClr val="FF0000"/>
                    </a:solidFill>
                  </a:rPr>
                  <a:t>2D</a:t>
                </a:r>
                <a:r>
                  <a:rPr lang="zh-CN" altLang="en-US" dirty="0">
                    <a:solidFill>
                      <a:srgbClr val="FF0000"/>
                    </a:solidFill>
                  </a:rPr>
                  <a:t> </a:t>
                </a:r>
                <a:r>
                  <a:rPr lang="en-US" altLang="zh-CN" dirty="0">
                    <a:solidFill>
                      <a:srgbClr val="FF0000"/>
                    </a:solidFill>
                  </a:rPr>
                  <a:t>spectrum</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𝑚</m:t>
                          </m:r>
                          <m:r>
                            <a:rPr lang="en-US" altLang="zh-CN" b="0" i="1" smtClean="0">
                              <a:latin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𝑢𝑚</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𝑣𝑛</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m:t>
                                  </m:r>
                                </m:sup>
                              </m:sSup>
                            </m:e>
                          </m:nary>
                        </m:e>
                      </m:nary>
                    </m:oMath>
                  </m:oMathPara>
                </a14:m>
                <a:endParaRPr lang="en-US" altLang="zh-CN" dirty="0"/>
              </a:p>
              <a:p>
                <a:pPr marL="0" indent="0" algn="ctr">
                  <a:buNone/>
                </a:pP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oMath>
                </a14:m>
                <a:r>
                  <a:rPr lang="zh-CN" altLang="en-US" b="0" i="1" dirty="0">
                    <a:latin typeface="Cambria Math" panose="02040503050406030204" pitchFamily="18" charset="0"/>
                  </a:rPr>
                  <a:t> </a:t>
                </a:r>
                <a:r>
                  <a:rPr lang="en-US" altLang="zh-CN" b="0" dirty="0">
                    <a:latin typeface="Cambria Math" panose="02040503050406030204" pitchFamily="18" charset="0"/>
                  </a:rPr>
                  <a:t>sampled</a:t>
                </a:r>
                <a:r>
                  <a:rPr lang="zh-CN" altLang="en-US" b="0" dirty="0">
                    <a:latin typeface="Cambria Math" panose="02040503050406030204" pitchFamily="18" charset="0"/>
                  </a:rPr>
                  <a:t> </a:t>
                </a:r>
                <a:r>
                  <a:rPr lang="en-US" altLang="zh-CN" b="0" dirty="0">
                    <a:latin typeface="Cambria Math" panose="02040503050406030204" pitchFamily="18" charset="0"/>
                  </a:rPr>
                  <a:t>power value</a:t>
                </a:r>
                <a:r>
                  <a:rPr lang="zh-CN" altLang="en-US" b="0" dirty="0">
                    <a:latin typeface="Cambria Math" panose="02040503050406030204" pitchFamily="18" charset="0"/>
                  </a:rPr>
                  <a:t> </a:t>
                </a:r>
                <a:r>
                  <a:rPr lang="en-US" altLang="zh-CN" b="0" dirty="0">
                    <a:latin typeface="Cambria Math" panose="02040503050406030204" pitchFamily="18" charset="0"/>
                  </a:rPr>
                  <a:t>at</a:t>
                </a:r>
                <a:r>
                  <a:rPr lang="zh-CN" altLang="en-US" b="0" dirty="0">
                    <a:latin typeface="Cambria Math" panose="02040503050406030204" pitchFamily="18" charset="0"/>
                  </a:rPr>
                  <a: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b="0" i="1" dirty="0">
                  <a:latin typeface="Cambria Math" panose="02040503050406030204" pitchFamily="18" charset="0"/>
                </a:endParaRPr>
              </a:p>
              <a:p>
                <a:pPr marL="0" indent="0" algn="ctr">
                  <a:buNone/>
                </a:pP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oMath>
                </a14:m>
                <a:r>
                  <a:rPr lang="en-US" altLang="zh-CN" dirty="0"/>
                  <a:t>vertical</a:t>
                </a:r>
                <a:r>
                  <a:rPr lang="zh-CN" altLang="en-US" dirty="0"/>
                  <a:t> </a:t>
                </a:r>
                <a:r>
                  <a:rPr lang="en-US" altLang="zh-CN" dirty="0"/>
                  <a:t>frequency</a:t>
                </a:r>
              </a:p>
              <a:p>
                <a:pPr marL="0" indent="0" algn="ctr">
                  <a:buNone/>
                </a:pPr>
                <a:r>
                  <a:rPr lang="zh-CN" altLang="en-US" b="0" dirty="0"/>
                  <a:t>      </a:t>
                </a:r>
                <a14:m>
                  <m:oMath xmlns:m="http://schemas.openxmlformats.org/officeDocument/2006/math">
                    <m:r>
                      <a:rPr lang="en-US" altLang="zh-CN">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zh-CN" altLang="en-US" i="1">
                        <a:latin typeface="Cambria Math" panose="02040503050406030204" pitchFamily="18" charset="0"/>
                      </a:rPr>
                      <m:t> </m:t>
                    </m:r>
                  </m:oMath>
                </a14:m>
                <a:r>
                  <a:rPr lang="en-US" altLang="zh-CN" dirty="0"/>
                  <a:t>horizontal</a:t>
                </a:r>
                <a:r>
                  <a:rPr lang="zh-CN" altLang="en-US" dirty="0"/>
                  <a:t> </a:t>
                </a:r>
                <a:r>
                  <a:rPr lang="en-US" altLang="zh-CN" dirty="0"/>
                  <a:t>frequency</a:t>
                </a:r>
              </a:p>
            </p:txBody>
          </p:sp>
        </mc:Choice>
        <mc:Fallback xmlns="">
          <p:sp>
            <p:nvSpPr>
              <p:cNvPr id="3" name="Content Placeholder 2">
                <a:extLst>
                  <a:ext uri="{FF2B5EF4-FFF2-40B4-BE49-F238E27FC236}">
                    <a16:creationId xmlns:a16="http://schemas.microsoft.com/office/drawing/2014/main" id="{274DD4DC-9C6E-1F4E-969D-57E5FC0CEA98}"/>
                  </a:ext>
                </a:extLst>
              </p:cNvPr>
              <p:cNvSpPr>
                <a:spLocks noGrp="1" noRot="1" noChangeAspect="1" noMove="1" noResize="1" noEditPoints="1" noAdjustHandles="1" noChangeArrowheads="1" noChangeShapeType="1" noTextEdit="1"/>
              </p:cNvSpPr>
              <p:nvPr>
                <p:ph idx="1"/>
              </p:nvPr>
            </p:nvSpPr>
            <p:spPr>
              <a:blipFill>
                <a:blip r:embed="rId3"/>
                <a:stretch>
                  <a:fillRect l="-965" t="-3509" b="-497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76D88E1-B020-8F4D-B564-6DF9D80A947A}"/>
              </a:ext>
            </a:extLst>
          </p:cNvPr>
          <p:cNvSpPr txBox="1"/>
          <p:nvPr/>
        </p:nvSpPr>
        <p:spPr>
          <a:xfrm>
            <a:off x="8384361" y="230188"/>
            <a:ext cx="3485826" cy="369332"/>
          </a:xfrm>
          <a:prstGeom prst="rect">
            <a:avLst/>
          </a:prstGeom>
          <a:noFill/>
        </p:spPr>
        <p:txBody>
          <a:bodyPr wrap="none" rtlCol="0">
            <a:spAutoFit/>
          </a:bodyPr>
          <a:lstStyle/>
          <a:p>
            <a:pPr algn="r"/>
            <a:r>
              <a:rPr lang="en-US" altLang="zh-CN" dirty="0"/>
              <a:t>1.</a:t>
            </a:r>
            <a:r>
              <a:rPr lang="zh-CN" altLang="en-US" dirty="0"/>
              <a:t> </a:t>
            </a:r>
            <a:r>
              <a:rPr lang="en-US" dirty="0"/>
              <a:t>S</a:t>
            </a:r>
            <a:r>
              <a:rPr lang="en-US" altLang="zh-CN" dirty="0"/>
              <a:t>ignal</a:t>
            </a:r>
            <a:r>
              <a:rPr lang="zh-CN" altLang="en-US" dirty="0"/>
              <a:t> </a:t>
            </a:r>
            <a:r>
              <a:rPr lang="en-US" altLang="zh-CN" dirty="0"/>
              <a:t>Processing</a:t>
            </a:r>
            <a:r>
              <a:rPr lang="zh-CN" altLang="en-US" dirty="0"/>
              <a:t> </a:t>
            </a:r>
            <a:r>
              <a:rPr lang="en-US" altLang="zh-CN" dirty="0"/>
              <a:t>Prerequisites</a:t>
            </a:r>
            <a:endParaRPr lang="en-US" dirty="0"/>
          </a:p>
        </p:txBody>
      </p:sp>
    </p:spTree>
    <p:extLst>
      <p:ext uri="{BB962C8B-B14F-4D97-AF65-F5344CB8AC3E}">
        <p14:creationId xmlns:p14="http://schemas.microsoft.com/office/powerpoint/2010/main" val="1511887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1379-E901-4249-A17D-625991B72448}"/>
              </a:ext>
            </a:extLst>
          </p:cNvPr>
          <p:cNvSpPr>
            <a:spLocks noGrp="1"/>
          </p:cNvSpPr>
          <p:nvPr>
            <p:ph type="title"/>
          </p:nvPr>
        </p:nvSpPr>
        <p:spPr/>
        <p:txBody>
          <a:bodyPr/>
          <a:lstStyle/>
          <a:p>
            <a:r>
              <a:rPr lang="en-US" dirty="0"/>
              <a:t>2D </a:t>
            </a:r>
            <a:r>
              <a:rPr lang="en-US" altLang="zh-CN" dirty="0"/>
              <a:t>DFT</a:t>
            </a:r>
            <a:r>
              <a:rPr lang="zh-CN" altLang="en-US" dirty="0"/>
              <a:t> </a:t>
            </a:r>
            <a:r>
              <a:rPr lang="en-US" altLang="zh-CN" dirty="0"/>
              <a:t>Examples</a:t>
            </a:r>
            <a:endParaRPr lang="en-US" dirty="0"/>
          </a:p>
        </p:txBody>
      </p:sp>
      <p:sp>
        <p:nvSpPr>
          <p:cNvPr id="4" name="TextBox 3">
            <a:extLst>
              <a:ext uri="{FF2B5EF4-FFF2-40B4-BE49-F238E27FC236}">
                <a16:creationId xmlns:a16="http://schemas.microsoft.com/office/drawing/2014/main" id="{E7BE8652-F84E-314C-9203-B3ACAADA4AA1}"/>
              </a:ext>
            </a:extLst>
          </p:cNvPr>
          <p:cNvSpPr txBox="1"/>
          <p:nvPr/>
        </p:nvSpPr>
        <p:spPr>
          <a:xfrm>
            <a:off x="8384361" y="230188"/>
            <a:ext cx="3485826" cy="369332"/>
          </a:xfrm>
          <a:prstGeom prst="rect">
            <a:avLst/>
          </a:prstGeom>
          <a:noFill/>
        </p:spPr>
        <p:txBody>
          <a:bodyPr wrap="none" rtlCol="0">
            <a:spAutoFit/>
          </a:bodyPr>
          <a:lstStyle/>
          <a:p>
            <a:pPr algn="r"/>
            <a:r>
              <a:rPr lang="en-US" altLang="zh-CN" dirty="0"/>
              <a:t>1.</a:t>
            </a:r>
            <a:r>
              <a:rPr lang="zh-CN" altLang="en-US" dirty="0"/>
              <a:t> </a:t>
            </a:r>
            <a:r>
              <a:rPr lang="en-US" dirty="0"/>
              <a:t>S</a:t>
            </a:r>
            <a:r>
              <a:rPr lang="en-US" altLang="zh-CN" dirty="0"/>
              <a:t>ignal</a:t>
            </a:r>
            <a:r>
              <a:rPr lang="zh-CN" altLang="en-US" dirty="0"/>
              <a:t> </a:t>
            </a:r>
            <a:r>
              <a:rPr lang="en-US" altLang="zh-CN" dirty="0"/>
              <a:t>Processing</a:t>
            </a:r>
            <a:r>
              <a:rPr lang="zh-CN" altLang="en-US" dirty="0"/>
              <a:t> </a:t>
            </a:r>
            <a:r>
              <a:rPr lang="en-US" altLang="zh-CN" dirty="0"/>
              <a:t>Prerequisites</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E6E9C0-94FE-A04F-95E2-72CF26876282}"/>
                  </a:ext>
                </a:extLst>
              </p:cNvPr>
              <p:cNvSpPr txBox="1"/>
              <p:nvPr/>
            </p:nvSpPr>
            <p:spPr>
              <a:xfrm>
                <a:off x="2901501" y="1792131"/>
                <a:ext cx="14214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57E6E9C0-94FE-A04F-95E2-72CF26876282}"/>
                  </a:ext>
                </a:extLst>
              </p:cNvPr>
              <p:cNvSpPr txBox="1">
                <a:spLocks noRot="1" noChangeAspect="1" noMove="1" noResize="1" noEditPoints="1" noAdjustHandles="1" noChangeArrowheads="1" noChangeShapeType="1" noTextEdit="1"/>
              </p:cNvSpPr>
              <p:nvPr/>
            </p:nvSpPr>
            <p:spPr>
              <a:xfrm>
                <a:off x="2901501" y="1792131"/>
                <a:ext cx="1421479" cy="523220"/>
              </a:xfrm>
              <a:prstGeom prst="rect">
                <a:avLst/>
              </a:prstGeom>
              <a:blipFill>
                <a:blip r:embed="rId5"/>
                <a:stretch>
                  <a:fillRect l="-1786" r="-1786" b="-21429"/>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A42AE2C-B3AD-2841-9CC8-772CA4EFA5B6}"/>
              </a:ext>
            </a:extLst>
          </p:cNvPr>
          <p:cNvGrpSpPr/>
          <p:nvPr/>
        </p:nvGrpSpPr>
        <p:grpSpPr>
          <a:xfrm>
            <a:off x="1620182" y="1937364"/>
            <a:ext cx="4281854" cy="4117513"/>
            <a:chOff x="1620182" y="1937364"/>
            <a:chExt cx="4281854" cy="4117513"/>
          </a:xfrm>
        </p:grpSpPr>
        <p:cxnSp>
          <p:nvCxnSpPr>
            <p:cNvPr id="10" name="Straight Arrow Connector 9">
              <a:extLst>
                <a:ext uri="{FF2B5EF4-FFF2-40B4-BE49-F238E27FC236}">
                  <a16:creationId xmlns:a16="http://schemas.microsoft.com/office/drawing/2014/main" id="{669AC412-036B-CB48-8992-47EA4621BE18}"/>
                </a:ext>
              </a:extLst>
            </p:cNvPr>
            <p:cNvCxnSpPr/>
            <p:nvPr/>
          </p:nvCxnSpPr>
          <p:spPr>
            <a:xfrm>
              <a:off x="1984433" y="5668919"/>
              <a:ext cx="3917603" cy="0"/>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E25C7E0-4911-D740-A28C-7EE1102E172A}"/>
                </a:ext>
              </a:extLst>
            </p:cNvPr>
            <p:cNvCxnSpPr>
              <a:cxnSpLocks/>
            </p:cNvCxnSpPr>
            <p:nvPr/>
          </p:nvCxnSpPr>
          <p:spPr>
            <a:xfrm flipH="1" flipV="1">
              <a:off x="1984433" y="1937364"/>
              <a:ext cx="2774" cy="3701078"/>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761D34D-6195-6B4E-AC88-061C22ED5863}"/>
                </a:ext>
              </a:extLst>
            </p:cNvPr>
            <p:cNvSpPr txBox="1"/>
            <p:nvPr/>
          </p:nvSpPr>
          <p:spPr>
            <a:xfrm>
              <a:off x="5525010" y="5685545"/>
              <a:ext cx="369012" cy="369332"/>
            </a:xfrm>
            <a:prstGeom prst="rect">
              <a:avLst/>
            </a:prstGeom>
            <a:noFill/>
          </p:spPr>
          <p:txBody>
            <a:bodyPr wrap="none" rtlCol="0">
              <a:spAutoFit/>
            </a:bodyPr>
            <a:lstStyle/>
            <a:p>
              <a:r>
                <a:rPr lang="en-US" i="1" dirty="0"/>
                <a:t>m</a:t>
              </a:r>
            </a:p>
          </p:txBody>
        </p:sp>
        <p:sp>
          <p:nvSpPr>
            <p:cNvPr id="15" name="TextBox 14">
              <a:extLst>
                <a:ext uri="{FF2B5EF4-FFF2-40B4-BE49-F238E27FC236}">
                  <a16:creationId xmlns:a16="http://schemas.microsoft.com/office/drawing/2014/main" id="{FE3D641A-EAD8-E84D-9FC8-5DFDB733FC45}"/>
                </a:ext>
              </a:extLst>
            </p:cNvPr>
            <p:cNvSpPr txBox="1"/>
            <p:nvPr/>
          </p:nvSpPr>
          <p:spPr>
            <a:xfrm>
              <a:off x="1620182" y="1953816"/>
              <a:ext cx="308098" cy="369332"/>
            </a:xfrm>
            <a:prstGeom prst="rect">
              <a:avLst/>
            </a:prstGeom>
            <a:noFill/>
          </p:spPr>
          <p:txBody>
            <a:bodyPr wrap="none" rtlCol="0">
              <a:spAutoFit/>
            </a:bodyPr>
            <a:lstStyle/>
            <a:p>
              <a:r>
                <a:rPr lang="en-US" i="1" dirty="0"/>
                <a:t>n</a:t>
              </a:r>
            </a:p>
          </p:txBody>
        </p:sp>
      </p:grpSp>
      <p:grpSp>
        <p:nvGrpSpPr>
          <p:cNvPr id="12" name="Group 11">
            <a:extLst>
              <a:ext uri="{FF2B5EF4-FFF2-40B4-BE49-F238E27FC236}">
                <a16:creationId xmlns:a16="http://schemas.microsoft.com/office/drawing/2014/main" id="{A0783604-7520-B842-85A6-4E74425DCFC8}"/>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36501F-45EB-0248-8343-55C6078DD2E7}"/>
                    </a:ext>
                  </a:extLst>
                </p:cNvPr>
                <p:cNvSpPr txBox="1"/>
                <p:nvPr/>
              </p:nvSpPr>
              <p:spPr>
                <a:xfrm>
                  <a:off x="10253518" y="3644662"/>
                  <a:ext cx="377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oMath>
                    </m:oMathPara>
                  </a14:m>
                  <a:endParaRPr lang="en-US" dirty="0"/>
                </a:p>
              </p:txBody>
            </p:sp>
          </mc:Choice>
          <mc:Fallback xmlns="">
            <p:sp>
              <p:nvSpPr>
                <p:cNvPr id="30" name="TextBox 29">
                  <a:extLst>
                    <a:ext uri="{FF2B5EF4-FFF2-40B4-BE49-F238E27FC236}">
                      <a16:creationId xmlns:a16="http://schemas.microsoft.com/office/drawing/2014/main" id="{FB36501F-45EB-0248-8343-55C6078DD2E7}"/>
                    </a:ext>
                  </a:extLst>
                </p:cNvPr>
                <p:cNvSpPr txBox="1">
                  <a:spLocks noRot="1" noChangeAspect="1" noMove="1" noResize="1" noEditPoints="1" noAdjustHandles="1" noChangeArrowheads="1" noChangeShapeType="1" noTextEdit="1"/>
                </p:cNvSpPr>
                <p:nvPr/>
              </p:nvSpPr>
              <p:spPr>
                <a:xfrm>
                  <a:off x="10253518" y="3644662"/>
                  <a:ext cx="377155" cy="369332"/>
                </a:xfrm>
                <a:prstGeom prst="rect">
                  <a:avLst/>
                </a:prstGeom>
                <a:blipFill>
                  <a:blip r:embed="rId6"/>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A46585BB-042F-7A40-B815-5893692F9217}"/>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3340A24-F31E-434C-9A24-CC56B0DABE7D}"/>
                      </a:ext>
                    </a:extLst>
                  </p:cNvPr>
                  <p:cNvSpPr txBox="1"/>
                  <p:nvPr/>
                </p:nvSpPr>
                <p:spPr>
                  <a:xfrm>
                    <a:off x="8642257" y="5665265"/>
                    <a:ext cx="550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29" name="TextBox 28">
                    <a:extLst>
                      <a:ext uri="{FF2B5EF4-FFF2-40B4-BE49-F238E27FC236}">
                        <a16:creationId xmlns:a16="http://schemas.microsoft.com/office/drawing/2014/main" id="{53340A24-F31E-434C-9A24-CC56B0DABE7D}"/>
                      </a:ext>
                    </a:extLst>
                  </p:cNvPr>
                  <p:cNvSpPr txBox="1">
                    <a:spLocks noRot="1" noChangeAspect="1" noMove="1" noResize="1" noEditPoints="1" noAdjustHandles="1" noChangeArrowheads="1" noChangeShapeType="1" noTextEdit="1"/>
                  </p:cNvSpPr>
                  <p:nvPr/>
                </p:nvSpPr>
                <p:spPr>
                  <a:xfrm>
                    <a:off x="8642257" y="5665265"/>
                    <a:ext cx="550279" cy="369332"/>
                  </a:xfrm>
                  <a:prstGeom prst="rect">
                    <a:avLst/>
                  </a:prstGeom>
                  <a:blipFill>
                    <a:blip r:embed="rId7"/>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0BE14989-FDF2-C44D-913F-7A7559345B23}"/>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8FD073-0CDB-AC4F-9221-0C4CF7296BC4}"/>
                        </a:ext>
                      </a:extLst>
                    </p:cNvPr>
                    <p:cNvSpPr txBox="1"/>
                    <p:nvPr/>
                  </p:nvSpPr>
                  <p:spPr>
                    <a:xfrm>
                      <a:off x="6612647" y="1758881"/>
                      <a:ext cx="13489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rPr>
                              <m:t>𝑣</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D08FD073-0CDB-AC4F-9221-0C4CF7296BC4}"/>
                        </a:ext>
                      </a:extLst>
                    </p:cNvPr>
                    <p:cNvSpPr txBox="1">
                      <a:spLocks noRot="1" noChangeAspect="1" noMove="1" noResize="1" noEditPoints="1" noAdjustHandles="1" noChangeArrowheads="1" noChangeShapeType="1" noTextEdit="1"/>
                    </p:cNvSpPr>
                    <p:nvPr/>
                  </p:nvSpPr>
                  <p:spPr>
                    <a:xfrm>
                      <a:off x="6612647" y="1758881"/>
                      <a:ext cx="1348959" cy="523220"/>
                    </a:xfrm>
                    <a:prstGeom prst="rect">
                      <a:avLst/>
                    </a:prstGeom>
                    <a:blipFill>
                      <a:blip r:embed="rId8"/>
                      <a:stretch>
                        <a:fillRect r="-1869" b="-1860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6A090DC0-403E-4745-AA1E-0532E18BA00C}"/>
                    </a:ext>
                  </a:extLst>
                </p:cNvPr>
                <p:cNvCxnSpPr>
                  <a:cxnSpLocks/>
                </p:cNvCxnSpPr>
                <p:nvPr/>
              </p:nvCxnSpPr>
              <p:spPr>
                <a:xfrm flipV="1">
                  <a:off x="6578202" y="4001294"/>
                  <a:ext cx="4278220" cy="12700"/>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DDCCCE5-12F8-3A46-AB37-3BD3EF7A538D}"/>
                    </a:ext>
                  </a:extLst>
                </p:cNvPr>
                <p:cNvCxnSpPr>
                  <a:cxnSpLocks/>
                </p:cNvCxnSpPr>
                <p:nvPr/>
              </p:nvCxnSpPr>
              <p:spPr>
                <a:xfrm flipH="1" flipV="1">
                  <a:off x="8680230" y="1957321"/>
                  <a:ext cx="25966" cy="4509981"/>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286AA8-CD41-FE4E-A342-1E313DB64322}"/>
                        </a:ext>
                      </a:extLst>
                    </p:cNvPr>
                    <p:cNvSpPr txBox="1"/>
                    <p:nvPr/>
                  </p:nvSpPr>
                  <p:spPr>
                    <a:xfrm>
                      <a:off x="6612647" y="4001294"/>
                      <a:ext cx="550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28" name="TextBox 27">
                      <a:extLst>
                        <a:ext uri="{FF2B5EF4-FFF2-40B4-BE49-F238E27FC236}">
                          <a16:creationId xmlns:a16="http://schemas.microsoft.com/office/drawing/2014/main" id="{03286AA8-CD41-FE4E-A342-1E313DB64322}"/>
                        </a:ext>
                      </a:extLst>
                    </p:cNvPr>
                    <p:cNvSpPr txBox="1">
                      <a:spLocks noRot="1" noChangeAspect="1" noMove="1" noResize="1" noEditPoints="1" noAdjustHandles="1" noChangeArrowheads="1" noChangeShapeType="1" noTextEdit="1"/>
                    </p:cNvSpPr>
                    <p:nvPr/>
                  </p:nvSpPr>
                  <p:spPr>
                    <a:xfrm>
                      <a:off x="6612647" y="4001294"/>
                      <a:ext cx="55027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A288A31-8465-004E-9EE3-60197D4F6734}"/>
                        </a:ext>
                      </a:extLst>
                    </p:cNvPr>
                    <p:cNvSpPr txBox="1"/>
                    <p:nvPr/>
                  </p:nvSpPr>
                  <p:spPr>
                    <a:xfrm>
                      <a:off x="8614362" y="2024413"/>
                      <a:ext cx="377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oMath>
                        </m:oMathPara>
                      </a14:m>
                      <a:endParaRPr lang="en-US" dirty="0"/>
                    </a:p>
                  </p:txBody>
                </p:sp>
              </mc:Choice>
              <mc:Fallback xmlns="">
                <p:sp>
                  <p:nvSpPr>
                    <p:cNvPr id="31" name="TextBox 30">
                      <a:extLst>
                        <a:ext uri="{FF2B5EF4-FFF2-40B4-BE49-F238E27FC236}">
                          <a16:creationId xmlns:a16="http://schemas.microsoft.com/office/drawing/2014/main" id="{5A288A31-8465-004E-9EE3-60197D4F6734}"/>
                        </a:ext>
                      </a:extLst>
                    </p:cNvPr>
                    <p:cNvSpPr txBox="1">
                      <a:spLocks noRot="1" noChangeAspect="1" noMove="1" noResize="1" noEditPoints="1" noAdjustHandles="1" noChangeArrowheads="1" noChangeShapeType="1" noTextEdit="1"/>
                    </p:cNvSpPr>
                    <p:nvPr/>
                  </p:nvSpPr>
                  <p:spPr>
                    <a:xfrm>
                      <a:off x="8614362" y="2024413"/>
                      <a:ext cx="37715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0F9B57-4730-6646-B8BA-2A8B92B347F2}"/>
                        </a:ext>
                      </a:extLst>
                    </p:cNvPr>
                    <p:cNvSpPr txBox="1"/>
                    <p:nvPr/>
                  </p:nvSpPr>
                  <p:spPr>
                    <a:xfrm>
                      <a:off x="8346309" y="4004768"/>
                      <a:ext cx="364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32" name="TextBox 31">
                      <a:extLst>
                        <a:ext uri="{FF2B5EF4-FFF2-40B4-BE49-F238E27FC236}">
                          <a16:creationId xmlns:a16="http://schemas.microsoft.com/office/drawing/2014/main" id="{F20F9B57-4730-6646-B8BA-2A8B92B347F2}"/>
                        </a:ext>
                      </a:extLst>
                    </p:cNvPr>
                    <p:cNvSpPr txBox="1">
                      <a:spLocks noRot="1" noChangeAspect="1" noMove="1" noResize="1" noEditPoints="1" noAdjustHandles="1" noChangeArrowheads="1" noChangeShapeType="1" noTextEdit="1"/>
                    </p:cNvSpPr>
                    <p:nvPr/>
                  </p:nvSpPr>
                  <p:spPr>
                    <a:xfrm>
                      <a:off x="8346309" y="4004768"/>
                      <a:ext cx="364202" cy="369332"/>
                    </a:xfrm>
                    <a:prstGeom prst="rect">
                      <a:avLst/>
                    </a:prstGeom>
                    <a:blipFill>
                      <a:blip r:embed="rId11"/>
                      <a:stretch>
                        <a:fillRect/>
                      </a:stretch>
                    </a:blipFill>
                  </p:spPr>
                  <p:txBody>
                    <a:bodyPr/>
                    <a:lstStyle/>
                    <a:p>
                      <a:r>
                        <a:rPr lang="en-US">
                          <a:noFill/>
                        </a:rPr>
                        <a:t> </a:t>
                      </a:r>
                    </a:p>
                  </p:txBody>
                </p:sp>
              </mc:Fallback>
            </mc:AlternateContent>
          </p:grpSp>
        </p:grpSp>
      </p:grpSp>
      <p:pic>
        <p:nvPicPr>
          <p:cNvPr id="13" name="Picture 12">
            <a:extLst>
              <a:ext uri="{FF2B5EF4-FFF2-40B4-BE49-F238E27FC236}">
                <a16:creationId xmlns:a16="http://schemas.microsoft.com/office/drawing/2014/main" id="{FF86E348-CD7E-2241-8A58-D2BB77E1CEB8}"/>
              </a:ext>
            </a:extLst>
          </p:cNvPr>
          <p:cNvPicPr>
            <a:picLocks noChangeAspect="1"/>
          </p:cNvPicPr>
          <p:nvPr/>
        </p:nvPicPr>
        <p:blipFill>
          <a:blip r:embed="rId12"/>
          <a:stretch>
            <a:fillRect/>
          </a:stretch>
        </p:blipFill>
        <p:spPr>
          <a:xfrm>
            <a:off x="1984432" y="2366534"/>
            <a:ext cx="3271907" cy="3271907"/>
          </a:xfrm>
          <a:prstGeom prst="rect">
            <a:avLst/>
          </a:prstGeom>
        </p:spPr>
      </p:pic>
      <p:pic>
        <p:nvPicPr>
          <p:cNvPr id="17" name="Picture 16">
            <a:extLst>
              <a:ext uri="{FF2B5EF4-FFF2-40B4-BE49-F238E27FC236}">
                <a16:creationId xmlns:a16="http://schemas.microsoft.com/office/drawing/2014/main" id="{E838A639-5545-B048-84C2-FBFA83D1C15A}"/>
              </a:ext>
            </a:extLst>
          </p:cNvPr>
          <p:cNvPicPr>
            <a:picLocks noChangeAspect="1"/>
          </p:cNvPicPr>
          <p:nvPr/>
        </p:nvPicPr>
        <p:blipFill>
          <a:blip r:embed="rId13"/>
          <a:stretch>
            <a:fillRect/>
          </a:stretch>
        </p:blipFill>
        <p:spPr>
          <a:xfrm>
            <a:off x="7184936" y="2493017"/>
            <a:ext cx="3016553" cy="3016553"/>
          </a:xfrm>
          <a:prstGeom prst="rect">
            <a:avLst/>
          </a:prstGeom>
        </p:spPr>
      </p:pic>
    </p:spTree>
    <p:extLst>
      <p:ext uri="{BB962C8B-B14F-4D97-AF65-F5344CB8AC3E}">
        <p14:creationId xmlns:p14="http://schemas.microsoft.com/office/powerpoint/2010/main" val="333049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1379-E901-4249-A17D-625991B72448}"/>
              </a:ext>
            </a:extLst>
          </p:cNvPr>
          <p:cNvSpPr>
            <a:spLocks noGrp="1"/>
          </p:cNvSpPr>
          <p:nvPr>
            <p:ph type="title"/>
          </p:nvPr>
        </p:nvSpPr>
        <p:spPr/>
        <p:txBody>
          <a:bodyPr/>
          <a:lstStyle/>
          <a:p>
            <a:r>
              <a:rPr lang="en-US" dirty="0"/>
              <a:t>2D </a:t>
            </a:r>
            <a:r>
              <a:rPr lang="en-US" altLang="zh-CN" dirty="0"/>
              <a:t>DFT</a:t>
            </a:r>
            <a:r>
              <a:rPr lang="zh-CN" altLang="en-US" dirty="0"/>
              <a:t> </a:t>
            </a:r>
            <a:r>
              <a:rPr lang="en-US" altLang="zh-CN" dirty="0"/>
              <a:t>Examples</a:t>
            </a:r>
            <a:endParaRPr lang="en-US" dirty="0"/>
          </a:p>
        </p:txBody>
      </p:sp>
      <p:sp>
        <p:nvSpPr>
          <p:cNvPr id="4" name="TextBox 3">
            <a:extLst>
              <a:ext uri="{FF2B5EF4-FFF2-40B4-BE49-F238E27FC236}">
                <a16:creationId xmlns:a16="http://schemas.microsoft.com/office/drawing/2014/main" id="{E7BE8652-F84E-314C-9203-B3ACAADA4AA1}"/>
              </a:ext>
            </a:extLst>
          </p:cNvPr>
          <p:cNvSpPr txBox="1"/>
          <p:nvPr/>
        </p:nvSpPr>
        <p:spPr>
          <a:xfrm>
            <a:off x="8384361" y="230188"/>
            <a:ext cx="3485826" cy="369332"/>
          </a:xfrm>
          <a:prstGeom prst="rect">
            <a:avLst/>
          </a:prstGeom>
          <a:noFill/>
        </p:spPr>
        <p:txBody>
          <a:bodyPr wrap="none" rtlCol="0">
            <a:spAutoFit/>
          </a:bodyPr>
          <a:lstStyle/>
          <a:p>
            <a:pPr algn="r"/>
            <a:r>
              <a:rPr lang="en-US" altLang="zh-CN" dirty="0"/>
              <a:t>1.</a:t>
            </a:r>
            <a:r>
              <a:rPr lang="zh-CN" altLang="en-US" dirty="0"/>
              <a:t> </a:t>
            </a:r>
            <a:r>
              <a:rPr lang="en-US" dirty="0"/>
              <a:t>S</a:t>
            </a:r>
            <a:r>
              <a:rPr lang="en-US" altLang="zh-CN" dirty="0"/>
              <a:t>ignal</a:t>
            </a:r>
            <a:r>
              <a:rPr lang="zh-CN" altLang="en-US" dirty="0"/>
              <a:t> </a:t>
            </a:r>
            <a:r>
              <a:rPr lang="en-US" altLang="zh-CN" dirty="0"/>
              <a:t>Processing</a:t>
            </a:r>
            <a:r>
              <a:rPr lang="zh-CN" altLang="en-US" dirty="0"/>
              <a:t> </a:t>
            </a:r>
            <a:r>
              <a:rPr lang="en-US" altLang="zh-CN" dirty="0"/>
              <a:t>Prerequisites</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E6E9C0-94FE-A04F-95E2-72CF26876282}"/>
                  </a:ext>
                </a:extLst>
              </p:cNvPr>
              <p:cNvSpPr txBox="1"/>
              <p:nvPr/>
            </p:nvSpPr>
            <p:spPr>
              <a:xfrm>
                <a:off x="2901501" y="1792131"/>
                <a:ext cx="14214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57E6E9C0-94FE-A04F-95E2-72CF26876282}"/>
                  </a:ext>
                </a:extLst>
              </p:cNvPr>
              <p:cNvSpPr txBox="1">
                <a:spLocks noRot="1" noChangeAspect="1" noMove="1" noResize="1" noEditPoints="1" noAdjustHandles="1" noChangeArrowheads="1" noChangeShapeType="1" noTextEdit="1"/>
              </p:cNvSpPr>
              <p:nvPr/>
            </p:nvSpPr>
            <p:spPr>
              <a:xfrm>
                <a:off x="2901501" y="1792131"/>
                <a:ext cx="1421479" cy="523220"/>
              </a:xfrm>
              <a:prstGeom prst="rect">
                <a:avLst/>
              </a:prstGeom>
              <a:blipFill>
                <a:blip r:embed="rId5"/>
                <a:stretch>
                  <a:fillRect l="-1786" r="-1786" b="-21429"/>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A42AE2C-B3AD-2841-9CC8-772CA4EFA5B6}"/>
              </a:ext>
            </a:extLst>
          </p:cNvPr>
          <p:cNvGrpSpPr/>
          <p:nvPr/>
        </p:nvGrpSpPr>
        <p:grpSpPr>
          <a:xfrm>
            <a:off x="1620182" y="1937364"/>
            <a:ext cx="4281854" cy="4117513"/>
            <a:chOff x="1620182" y="1937364"/>
            <a:chExt cx="4281854" cy="4117513"/>
          </a:xfrm>
        </p:grpSpPr>
        <p:cxnSp>
          <p:nvCxnSpPr>
            <p:cNvPr id="10" name="Straight Arrow Connector 9">
              <a:extLst>
                <a:ext uri="{FF2B5EF4-FFF2-40B4-BE49-F238E27FC236}">
                  <a16:creationId xmlns:a16="http://schemas.microsoft.com/office/drawing/2014/main" id="{669AC412-036B-CB48-8992-47EA4621BE18}"/>
                </a:ext>
              </a:extLst>
            </p:cNvPr>
            <p:cNvCxnSpPr/>
            <p:nvPr/>
          </p:nvCxnSpPr>
          <p:spPr>
            <a:xfrm>
              <a:off x="1984433" y="5668919"/>
              <a:ext cx="3917603" cy="0"/>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E25C7E0-4911-D740-A28C-7EE1102E172A}"/>
                </a:ext>
              </a:extLst>
            </p:cNvPr>
            <p:cNvCxnSpPr>
              <a:cxnSpLocks/>
            </p:cNvCxnSpPr>
            <p:nvPr/>
          </p:nvCxnSpPr>
          <p:spPr>
            <a:xfrm flipH="1" flipV="1">
              <a:off x="1984433" y="1937364"/>
              <a:ext cx="2774" cy="3701078"/>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761D34D-6195-6B4E-AC88-061C22ED5863}"/>
                </a:ext>
              </a:extLst>
            </p:cNvPr>
            <p:cNvSpPr txBox="1"/>
            <p:nvPr/>
          </p:nvSpPr>
          <p:spPr>
            <a:xfrm>
              <a:off x="5525010" y="5685545"/>
              <a:ext cx="369012" cy="369332"/>
            </a:xfrm>
            <a:prstGeom prst="rect">
              <a:avLst/>
            </a:prstGeom>
            <a:noFill/>
          </p:spPr>
          <p:txBody>
            <a:bodyPr wrap="none" rtlCol="0">
              <a:spAutoFit/>
            </a:bodyPr>
            <a:lstStyle/>
            <a:p>
              <a:r>
                <a:rPr lang="en-US" i="1" dirty="0"/>
                <a:t>m</a:t>
              </a:r>
            </a:p>
          </p:txBody>
        </p:sp>
        <p:sp>
          <p:nvSpPr>
            <p:cNvPr id="15" name="TextBox 14">
              <a:extLst>
                <a:ext uri="{FF2B5EF4-FFF2-40B4-BE49-F238E27FC236}">
                  <a16:creationId xmlns:a16="http://schemas.microsoft.com/office/drawing/2014/main" id="{FE3D641A-EAD8-E84D-9FC8-5DFDB733FC45}"/>
                </a:ext>
              </a:extLst>
            </p:cNvPr>
            <p:cNvSpPr txBox="1"/>
            <p:nvPr/>
          </p:nvSpPr>
          <p:spPr>
            <a:xfrm>
              <a:off x="1620182" y="1953816"/>
              <a:ext cx="308098" cy="369332"/>
            </a:xfrm>
            <a:prstGeom prst="rect">
              <a:avLst/>
            </a:prstGeom>
            <a:noFill/>
          </p:spPr>
          <p:txBody>
            <a:bodyPr wrap="none" rtlCol="0">
              <a:spAutoFit/>
            </a:bodyPr>
            <a:lstStyle/>
            <a:p>
              <a:r>
                <a:rPr lang="en-US" i="1" dirty="0"/>
                <a:t>n</a:t>
              </a:r>
            </a:p>
          </p:txBody>
        </p:sp>
      </p:grpSp>
      <p:grpSp>
        <p:nvGrpSpPr>
          <p:cNvPr id="12" name="Group 11">
            <a:extLst>
              <a:ext uri="{FF2B5EF4-FFF2-40B4-BE49-F238E27FC236}">
                <a16:creationId xmlns:a16="http://schemas.microsoft.com/office/drawing/2014/main" id="{A0783604-7520-B842-85A6-4E74425DCFC8}"/>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36501F-45EB-0248-8343-55C6078DD2E7}"/>
                    </a:ext>
                  </a:extLst>
                </p:cNvPr>
                <p:cNvSpPr txBox="1"/>
                <p:nvPr/>
              </p:nvSpPr>
              <p:spPr>
                <a:xfrm>
                  <a:off x="10253518" y="3644662"/>
                  <a:ext cx="377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oMath>
                    </m:oMathPara>
                  </a14:m>
                  <a:endParaRPr lang="en-US" dirty="0"/>
                </a:p>
              </p:txBody>
            </p:sp>
          </mc:Choice>
          <mc:Fallback xmlns="">
            <p:sp>
              <p:nvSpPr>
                <p:cNvPr id="30" name="TextBox 29">
                  <a:extLst>
                    <a:ext uri="{FF2B5EF4-FFF2-40B4-BE49-F238E27FC236}">
                      <a16:creationId xmlns:a16="http://schemas.microsoft.com/office/drawing/2014/main" id="{FB36501F-45EB-0248-8343-55C6078DD2E7}"/>
                    </a:ext>
                  </a:extLst>
                </p:cNvPr>
                <p:cNvSpPr txBox="1">
                  <a:spLocks noRot="1" noChangeAspect="1" noMove="1" noResize="1" noEditPoints="1" noAdjustHandles="1" noChangeArrowheads="1" noChangeShapeType="1" noTextEdit="1"/>
                </p:cNvSpPr>
                <p:nvPr/>
              </p:nvSpPr>
              <p:spPr>
                <a:xfrm>
                  <a:off x="10253518" y="3644662"/>
                  <a:ext cx="377155" cy="369332"/>
                </a:xfrm>
                <a:prstGeom prst="rect">
                  <a:avLst/>
                </a:prstGeom>
                <a:blipFill>
                  <a:blip r:embed="rId6"/>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A46585BB-042F-7A40-B815-5893692F9217}"/>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3340A24-F31E-434C-9A24-CC56B0DABE7D}"/>
                      </a:ext>
                    </a:extLst>
                  </p:cNvPr>
                  <p:cNvSpPr txBox="1"/>
                  <p:nvPr/>
                </p:nvSpPr>
                <p:spPr>
                  <a:xfrm>
                    <a:off x="8642257" y="5665265"/>
                    <a:ext cx="550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29" name="TextBox 28">
                    <a:extLst>
                      <a:ext uri="{FF2B5EF4-FFF2-40B4-BE49-F238E27FC236}">
                        <a16:creationId xmlns:a16="http://schemas.microsoft.com/office/drawing/2014/main" id="{53340A24-F31E-434C-9A24-CC56B0DABE7D}"/>
                      </a:ext>
                    </a:extLst>
                  </p:cNvPr>
                  <p:cNvSpPr txBox="1">
                    <a:spLocks noRot="1" noChangeAspect="1" noMove="1" noResize="1" noEditPoints="1" noAdjustHandles="1" noChangeArrowheads="1" noChangeShapeType="1" noTextEdit="1"/>
                  </p:cNvSpPr>
                  <p:nvPr/>
                </p:nvSpPr>
                <p:spPr>
                  <a:xfrm>
                    <a:off x="8642257" y="5665265"/>
                    <a:ext cx="550279" cy="369332"/>
                  </a:xfrm>
                  <a:prstGeom prst="rect">
                    <a:avLst/>
                  </a:prstGeom>
                  <a:blipFill>
                    <a:blip r:embed="rId7"/>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0BE14989-FDF2-C44D-913F-7A7559345B23}"/>
                  </a:ext>
                </a:extLst>
              </p:cNvPr>
              <p:cNvGrpSpPr/>
              <p:nvPr/>
            </p:nvGrpSpPr>
            <p:grpSpPr>
              <a:xfrm>
                <a:off x="6578202" y="1758881"/>
                <a:ext cx="4278220" cy="4708421"/>
                <a:chOff x="6578202" y="1758881"/>
                <a:chExt cx="4278220" cy="470842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8FD073-0CDB-AC4F-9221-0C4CF7296BC4}"/>
                        </a:ext>
                      </a:extLst>
                    </p:cNvPr>
                    <p:cNvSpPr txBox="1"/>
                    <p:nvPr/>
                  </p:nvSpPr>
                  <p:spPr>
                    <a:xfrm>
                      <a:off x="6612647" y="1758881"/>
                      <a:ext cx="13489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rPr>
                              <m:t>𝑣</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D08FD073-0CDB-AC4F-9221-0C4CF7296BC4}"/>
                        </a:ext>
                      </a:extLst>
                    </p:cNvPr>
                    <p:cNvSpPr txBox="1">
                      <a:spLocks noRot="1" noChangeAspect="1" noMove="1" noResize="1" noEditPoints="1" noAdjustHandles="1" noChangeArrowheads="1" noChangeShapeType="1" noTextEdit="1"/>
                    </p:cNvSpPr>
                    <p:nvPr/>
                  </p:nvSpPr>
                  <p:spPr>
                    <a:xfrm>
                      <a:off x="6612647" y="1758881"/>
                      <a:ext cx="1348959" cy="523220"/>
                    </a:xfrm>
                    <a:prstGeom prst="rect">
                      <a:avLst/>
                    </a:prstGeom>
                    <a:blipFill>
                      <a:blip r:embed="rId8"/>
                      <a:stretch>
                        <a:fillRect r="-1869" b="-1860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6A090DC0-403E-4745-AA1E-0532E18BA00C}"/>
                    </a:ext>
                  </a:extLst>
                </p:cNvPr>
                <p:cNvCxnSpPr>
                  <a:cxnSpLocks/>
                </p:cNvCxnSpPr>
                <p:nvPr/>
              </p:nvCxnSpPr>
              <p:spPr>
                <a:xfrm flipV="1">
                  <a:off x="6578202" y="4001294"/>
                  <a:ext cx="4278220" cy="12700"/>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DDCCCE5-12F8-3A46-AB37-3BD3EF7A538D}"/>
                    </a:ext>
                  </a:extLst>
                </p:cNvPr>
                <p:cNvCxnSpPr>
                  <a:cxnSpLocks/>
                </p:cNvCxnSpPr>
                <p:nvPr/>
              </p:nvCxnSpPr>
              <p:spPr>
                <a:xfrm flipH="1" flipV="1">
                  <a:off x="8680230" y="1957321"/>
                  <a:ext cx="25966" cy="4509981"/>
                </a:xfrm>
                <a:prstGeom prst="straightConnector1">
                  <a:avLst/>
                </a:prstGeom>
                <a:ln w="38100">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286AA8-CD41-FE4E-A342-1E313DB64322}"/>
                        </a:ext>
                      </a:extLst>
                    </p:cNvPr>
                    <p:cNvSpPr txBox="1"/>
                    <p:nvPr/>
                  </p:nvSpPr>
                  <p:spPr>
                    <a:xfrm>
                      <a:off x="6612647" y="4001294"/>
                      <a:ext cx="550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28" name="TextBox 27">
                      <a:extLst>
                        <a:ext uri="{FF2B5EF4-FFF2-40B4-BE49-F238E27FC236}">
                          <a16:creationId xmlns:a16="http://schemas.microsoft.com/office/drawing/2014/main" id="{03286AA8-CD41-FE4E-A342-1E313DB64322}"/>
                        </a:ext>
                      </a:extLst>
                    </p:cNvPr>
                    <p:cNvSpPr txBox="1">
                      <a:spLocks noRot="1" noChangeAspect="1" noMove="1" noResize="1" noEditPoints="1" noAdjustHandles="1" noChangeArrowheads="1" noChangeShapeType="1" noTextEdit="1"/>
                    </p:cNvSpPr>
                    <p:nvPr/>
                  </p:nvSpPr>
                  <p:spPr>
                    <a:xfrm>
                      <a:off x="6612647" y="4001294"/>
                      <a:ext cx="55027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A288A31-8465-004E-9EE3-60197D4F6734}"/>
                        </a:ext>
                      </a:extLst>
                    </p:cNvPr>
                    <p:cNvSpPr txBox="1"/>
                    <p:nvPr/>
                  </p:nvSpPr>
                  <p:spPr>
                    <a:xfrm>
                      <a:off x="8614362" y="2024413"/>
                      <a:ext cx="377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oMath>
                        </m:oMathPara>
                      </a14:m>
                      <a:endParaRPr lang="en-US" dirty="0"/>
                    </a:p>
                  </p:txBody>
                </p:sp>
              </mc:Choice>
              <mc:Fallback xmlns="">
                <p:sp>
                  <p:nvSpPr>
                    <p:cNvPr id="31" name="TextBox 30">
                      <a:extLst>
                        <a:ext uri="{FF2B5EF4-FFF2-40B4-BE49-F238E27FC236}">
                          <a16:creationId xmlns:a16="http://schemas.microsoft.com/office/drawing/2014/main" id="{5A288A31-8465-004E-9EE3-60197D4F6734}"/>
                        </a:ext>
                      </a:extLst>
                    </p:cNvPr>
                    <p:cNvSpPr txBox="1">
                      <a:spLocks noRot="1" noChangeAspect="1" noMove="1" noResize="1" noEditPoints="1" noAdjustHandles="1" noChangeArrowheads="1" noChangeShapeType="1" noTextEdit="1"/>
                    </p:cNvSpPr>
                    <p:nvPr/>
                  </p:nvSpPr>
                  <p:spPr>
                    <a:xfrm>
                      <a:off x="8614362" y="2024413"/>
                      <a:ext cx="37715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0F9B57-4730-6646-B8BA-2A8B92B347F2}"/>
                        </a:ext>
                      </a:extLst>
                    </p:cNvPr>
                    <p:cNvSpPr txBox="1"/>
                    <p:nvPr/>
                  </p:nvSpPr>
                  <p:spPr>
                    <a:xfrm>
                      <a:off x="8346309" y="4004768"/>
                      <a:ext cx="364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32" name="TextBox 31">
                      <a:extLst>
                        <a:ext uri="{FF2B5EF4-FFF2-40B4-BE49-F238E27FC236}">
                          <a16:creationId xmlns:a16="http://schemas.microsoft.com/office/drawing/2014/main" id="{F20F9B57-4730-6646-B8BA-2A8B92B347F2}"/>
                        </a:ext>
                      </a:extLst>
                    </p:cNvPr>
                    <p:cNvSpPr txBox="1">
                      <a:spLocks noRot="1" noChangeAspect="1" noMove="1" noResize="1" noEditPoints="1" noAdjustHandles="1" noChangeArrowheads="1" noChangeShapeType="1" noTextEdit="1"/>
                    </p:cNvSpPr>
                    <p:nvPr/>
                  </p:nvSpPr>
                  <p:spPr>
                    <a:xfrm>
                      <a:off x="8346309" y="4004768"/>
                      <a:ext cx="364202" cy="369332"/>
                    </a:xfrm>
                    <a:prstGeom prst="rect">
                      <a:avLst/>
                    </a:prstGeom>
                    <a:blipFill>
                      <a:blip r:embed="rId11"/>
                      <a:stretch>
                        <a:fillRect/>
                      </a:stretch>
                    </a:blipFill>
                  </p:spPr>
                  <p:txBody>
                    <a:bodyPr/>
                    <a:lstStyle/>
                    <a:p>
                      <a:r>
                        <a:rPr lang="en-US">
                          <a:noFill/>
                        </a:rPr>
                        <a:t> </a:t>
                      </a:r>
                    </a:p>
                  </p:txBody>
                </p:sp>
              </mc:Fallback>
            </mc:AlternateContent>
          </p:grpSp>
        </p:grpSp>
      </p:grpSp>
      <p:pic>
        <p:nvPicPr>
          <p:cNvPr id="17" name="Picture 16">
            <a:extLst>
              <a:ext uri="{FF2B5EF4-FFF2-40B4-BE49-F238E27FC236}">
                <a16:creationId xmlns:a16="http://schemas.microsoft.com/office/drawing/2014/main" id="{5821B7D4-7E4D-D647-9B41-1965E5662D80}"/>
              </a:ext>
            </a:extLst>
          </p:cNvPr>
          <p:cNvPicPr>
            <a:picLocks noChangeAspect="1"/>
          </p:cNvPicPr>
          <p:nvPr/>
        </p:nvPicPr>
        <p:blipFill>
          <a:blip r:embed="rId12"/>
          <a:stretch>
            <a:fillRect/>
          </a:stretch>
        </p:blipFill>
        <p:spPr>
          <a:xfrm>
            <a:off x="1997748" y="2416793"/>
            <a:ext cx="3253873" cy="3253873"/>
          </a:xfrm>
          <a:prstGeom prst="rect">
            <a:avLst/>
          </a:prstGeom>
        </p:spPr>
      </p:pic>
      <p:pic>
        <p:nvPicPr>
          <p:cNvPr id="19" name="Picture 18">
            <a:extLst>
              <a:ext uri="{FF2B5EF4-FFF2-40B4-BE49-F238E27FC236}">
                <a16:creationId xmlns:a16="http://schemas.microsoft.com/office/drawing/2014/main" id="{8623CBA9-F7BC-8645-AE3E-2A7AEED105E7}"/>
              </a:ext>
            </a:extLst>
          </p:cNvPr>
          <p:cNvPicPr>
            <a:picLocks noChangeAspect="1"/>
          </p:cNvPicPr>
          <p:nvPr/>
        </p:nvPicPr>
        <p:blipFill>
          <a:blip r:embed="rId13"/>
          <a:stretch>
            <a:fillRect/>
          </a:stretch>
        </p:blipFill>
        <p:spPr>
          <a:xfrm>
            <a:off x="7071124" y="2401230"/>
            <a:ext cx="3231822" cy="3231822"/>
          </a:xfrm>
          <a:prstGeom prst="rect">
            <a:avLst/>
          </a:prstGeom>
        </p:spPr>
      </p:pic>
    </p:spTree>
    <p:extLst>
      <p:ext uri="{BB962C8B-B14F-4D97-AF65-F5344CB8AC3E}">
        <p14:creationId xmlns:p14="http://schemas.microsoft.com/office/powerpoint/2010/main" val="696225161"/>
      </p:ext>
    </p:extLst>
  </p:cSld>
  <p:clrMapOvr>
    <a:masterClrMapping/>
  </p:clrMapOvr>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1954</TotalTime>
  <Words>3584</Words>
  <Application>Microsoft Macintosh PowerPoint</Application>
  <PresentationFormat>Widescreen</PresentationFormat>
  <Paragraphs>417</Paragraphs>
  <Slides>61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等线</vt:lpstr>
      <vt:lpstr>黑体</vt:lpstr>
      <vt:lpstr>Arial</vt:lpstr>
      <vt:lpstr>Calibri</vt:lpstr>
      <vt:lpstr>Cambria</vt:lpstr>
      <vt:lpstr>Cambria Math</vt:lpstr>
      <vt:lpstr>Times New Roman</vt:lpstr>
      <vt:lpstr>Office Theme</vt:lpstr>
      <vt:lpstr>Blue Noise – An Introduction</vt:lpstr>
      <vt:lpstr>Table of Content</vt:lpstr>
      <vt:lpstr>Fourier Transform</vt:lpstr>
      <vt:lpstr>Power Spectrum of a Signal</vt:lpstr>
      <vt:lpstr>Power Spectral Density(PSD) of a Signal</vt:lpstr>
      <vt:lpstr>Example of Power Spectrum</vt:lpstr>
      <vt:lpstr>2D Discrete Fourier Transform</vt:lpstr>
      <vt:lpstr>2D DFT Examples</vt:lpstr>
      <vt:lpstr>2D DFT Examples</vt:lpstr>
      <vt:lpstr>2D DFT Examples</vt:lpstr>
      <vt:lpstr>2D DFT Examples</vt:lpstr>
      <vt:lpstr>2D DFT Examples</vt:lpstr>
      <vt:lpstr>Table of Content</vt:lpstr>
      <vt:lpstr>What is Noise?</vt:lpstr>
      <vt:lpstr>Power Spectrum of Noise</vt:lpstr>
      <vt:lpstr>Blue Noise Sampling in Computer Graphics</vt:lpstr>
      <vt:lpstr>Power Spectrum of Blue Noise Sampling</vt:lpstr>
      <vt:lpstr>The Blue Noise Sampling Example</vt:lpstr>
      <vt:lpstr>Different Sampling Domains</vt:lpstr>
      <vt:lpstr>Table of Content</vt:lpstr>
      <vt:lpstr>Poisson Disk Sampling</vt:lpstr>
      <vt:lpstr>Poisson Disk Sampling</vt:lpstr>
      <vt:lpstr>Poisson Disk Example</vt:lpstr>
      <vt:lpstr>Examples of Acceleration Data Structures</vt:lpstr>
      <vt:lpstr>Examples of Gap Computation Methods</vt:lpstr>
      <vt:lpstr>Relaxation Based Sampling</vt:lpstr>
      <vt:lpstr>Relaxation Based Sampling</vt:lpstr>
      <vt:lpstr>Relaxation Based Sampling</vt:lpstr>
      <vt:lpstr>Relaxation Based Sampling</vt:lpstr>
      <vt:lpstr>Patch/Tile-Based Sampling </vt:lpstr>
      <vt:lpstr>Patch/Tile Based Sampling (Wang Tile)</vt:lpstr>
      <vt:lpstr>Summarizing These Sampling Methods</vt:lpstr>
      <vt:lpstr>Table of Content</vt:lpstr>
      <vt:lpstr>Multiclass Blue Noise Sampling</vt:lpstr>
      <vt:lpstr>References</vt:lpstr>
      <vt:lpstr>Thank you!</vt:lpstr>
      <vt:lpstr>Blue Noise Application</vt:lpstr>
      <vt:lpstr>PowerPoint Presentation</vt:lpstr>
      <vt:lpstr>PowerPoint Presentation</vt:lpstr>
      <vt:lpstr>Rendering</vt:lpstr>
      <vt:lpstr>Image/Video Stippling</vt:lpstr>
      <vt:lpstr>PowerPoint Presentation</vt:lpstr>
      <vt:lpstr>Meshing</vt:lpstr>
      <vt:lpstr>Photon Mapping </vt:lpstr>
      <vt:lpstr>The blue noise sample on Photon Mapping</vt:lpstr>
      <vt:lpstr>Sampling and Estimation</vt:lpstr>
      <vt:lpstr>Where the noise comes from?</vt:lpstr>
      <vt:lpstr>How to deal with it?</vt:lpstr>
      <vt:lpstr>Disadvantages</vt:lpstr>
      <vt:lpstr>Voronoi cell vs. Single Phonton</vt:lpstr>
      <vt:lpstr>New Problem:</vt:lpstr>
      <vt:lpstr>Blue Noise Distribution </vt:lpstr>
      <vt:lpstr>Algorithm</vt:lpstr>
      <vt:lpstr>Monte Carlo Estimation of Flux</vt:lpstr>
      <vt:lpstr>Relaxation Operator</vt:lpstr>
      <vt:lpstr>PowerPoint Presentation</vt:lpstr>
      <vt:lpstr>Multi Class Blue Noise Sampling</vt:lpstr>
      <vt:lpstr>Sample Class</vt:lpstr>
      <vt:lpstr>Sample Control</vt:lpstr>
      <vt:lpstr>R-Matrix</vt:lpstr>
      <vt:lpstr>Overlapping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Noise</dc:title>
  <dc:creator>Microsoft Office User</dc:creator>
  <cp:lastModifiedBy>Microsoft Office User</cp:lastModifiedBy>
  <cp:revision>484</cp:revision>
  <dcterms:created xsi:type="dcterms:W3CDTF">2018-12-01T03:26:28Z</dcterms:created>
  <dcterms:modified xsi:type="dcterms:W3CDTF">2018-12-10T11:18:31Z</dcterms:modified>
</cp:coreProperties>
</file>